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5"/>
  </p:sldMasterIdLst>
  <p:notesMasterIdLst>
    <p:notesMasterId r:id="rId39"/>
  </p:notesMasterIdLst>
  <p:handoutMasterIdLst>
    <p:handoutMasterId r:id="rId40"/>
  </p:handoutMasterIdLst>
  <p:sldIdLst>
    <p:sldId id="1345" r:id="rId6"/>
    <p:sldId id="1340" r:id="rId7"/>
    <p:sldId id="1348" r:id="rId8"/>
    <p:sldId id="1349" r:id="rId9"/>
    <p:sldId id="1350" r:id="rId10"/>
    <p:sldId id="1351" r:id="rId11"/>
    <p:sldId id="1352" r:id="rId12"/>
    <p:sldId id="1353" r:id="rId13"/>
    <p:sldId id="1377" r:id="rId14"/>
    <p:sldId id="1355" r:id="rId15"/>
    <p:sldId id="1356" r:id="rId16"/>
    <p:sldId id="1357" r:id="rId17"/>
    <p:sldId id="1358" r:id="rId18"/>
    <p:sldId id="1378" r:id="rId19"/>
    <p:sldId id="1359" r:id="rId20"/>
    <p:sldId id="1360" r:id="rId21"/>
    <p:sldId id="1364" r:id="rId22"/>
    <p:sldId id="1379" r:id="rId23"/>
    <p:sldId id="1365" r:id="rId24"/>
    <p:sldId id="1366" r:id="rId25"/>
    <p:sldId id="1367" r:id="rId26"/>
    <p:sldId id="1373" r:id="rId27"/>
    <p:sldId id="1368" r:id="rId28"/>
    <p:sldId id="1369" r:id="rId29"/>
    <p:sldId id="1370" r:id="rId30"/>
    <p:sldId id="1372" r:id="rId31"/>
    <p:sldId id="1371" r:id="rId32"/>
    <p:sldId id="1376" r:id="rId33"/>
    <p:sldId id="1375" r:id="rId34"/>
    <p:sldId id="1362" r:id="rId35"/>
    <p:sldId id="1325" r:id="rId36"/>
    <p:sldId id="1341" r:id="rId37"/>
    <p:sldId id="1354" r:id="rId38"/>
  </p:sldIdLst>
  <p:sldSz cx="9144000" cy="5143500" type="screen16x9"/>
  <p:notesSz cx="6858000" cy="9144000"/>
  <p:defaultText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Guidelines" id="{44008CE7-4650-416C-ACBD-B9B1038E76EB}">
          <p14:sldIdLst>
            <p14:sldId id="1345"/>
            <p14:sldId id="1340"/>
            <p14:sldId id="1348"/>
            <p14:sldId id="1349"/>
            <p14:sldId id="1350"/>
            <p14:sldId id="1351"/>
            <p14:sldId id="1352"/>
            <p14:sldId id="1353"/>
            <p14:sldId id="1377"/>
            <p14:sldId id="1355"/>
            <p14:sldId id="1356"/>
            <p14:sldId id="1357"/>
            <p14:sldId id="1358"/>
            <p14:sldId id="1378"/>
            <p14:sldId id="1359"/>
            <p14:sldId id="1360"/>
            <p14:sldId id="1364"/>
            <p14:sldId id="1379"/>
            <p14:sldId id="1365"/>
            <p14:sldId id="1366"/>
            <p14:sldId id="1367"/>
            <p14:sldId id="1373"/>
            <p14:sldId id="1368"/>
            <p14:sldId id="1369"/>
            <p14:sldId id="1370"/>
            <p14:sldId id="1372"/>
            <p14:sldId id="1371"/>
            <p14:sldId id="1376"/>
            <p14:sldId id="1375"/>
            <p14:sldId id="1362"/>
            <p14:sldId id="1325"/>
            <p14:sldId id="1341"/>
            <p14:sldId id="1354"/>
          </p14:sldIdLst>
        </p14:section>
      </p14:sectionLst>
    </p:ext>
    <p:ext uri="{EFAFB233-063F-42B5-8137-9DF3F51BA10A}">
      <p15:sldGuideLst xmlns:p15="http://schemas.microsoft.com/office/powerpoint/2012/main">
        <p15:guide id="1" orient="horz" pos="110">
          <p15:clr>
            <a:srgbClr val="A4A3A4"/>
          </p15:clr>
        </p15:guide>
        <p15:guide id="2" orient="horz" pos="3128">
          <p15:clr>
            <a:srgbClr val="A4A3A4"/>
          </p15:clr>
        </p15:guide>
        <p15:guide id="3" orient="horz" pos="1630">
          <p15:clr>
            <a:srgbClr val="A4A3A4"/>
          </p15:clr>
        </p15:guide>
        <p15:guide id="4" orient="horz" pos="2334">
          <p15:clr>
            <a:srgbClr val="A4A3A4"/>
          </p15:clr>
        </p15:guide>
        <p15:guide id="5" orient="horz" pos="2374">
          <p15:clr>
            <a:srgbClr val="A4A3A4"/>
          </p15:clr>
        </p15:guide>
        <p15:guide id="6" orient="horz" pos="684">
          <p15:clr>
            <a:srgbClr val="A4A3A4"/>
          </p15:clr>
        </p15:guide>
        <p15:guide id="7" orient="horz" pos="926">
          <p15:clr>
            <a:srgbClr val="A4A3A4"/>
          </p15:clr>
        </p15:guide>
        <p15:guide id="8" orient="horz" pos="1670">
          <p15:clr>
            <a:srgbClr val="A4A3A4"/>
          </p15:clr>
        </p15:guide>
        <p15:guide id="9" orient="horz" pos="965">
          <p15:clr>
            <a:srgbClr val="A4A3A4"/>
          </p15:clr>
        </p15:guide>
        <p15:guide id="10" orient="horz" pos="3038">
          <p15:clr>
            <a:srgbClr val="A4A3A4"/>
          </p15:clr>
        </p15:guide>
        <p15:guide id="11" orient="horz" pos="3076">
          <p15:clr>
            <a:srgbClr val="A4A3A4"/>
          </p15:clr>
        </p15:guide>
        <p15:guide id="12" orient="horz" pos="261">
          <p15:clr>
            <a:srgbClr val="A4A3A4"/>
          </p15:clr>
        </p15:guide>
        <p15:guide id="13" orient="horz" pos="218">
          <p15:clr>
            <a:srgbClr val="A4A3A4"/>
          </p15:clr>
        </p15:guide>
        <p15:guide id="14" pos="2853">
          <p15:clr>
            <a:srgbClr val="A4A3A4"/>
          </p15:clr>
        </p15:guide>
        <p15:guide id="15" pos="1918">
          <p15:clr>
            <a:srgbClr val="A4A3A4"/>
          </p15:clr>
        </p15:guide>
        <p15:guide id="16" pos="4729">
          <p15:clr>
            <a:srgbClr val="A4A3A4"/>
          </p15:clr>
        </p15:guide>
        <p15:guide id="17" pos="981">
          <p15:clr>
            <a:srgbClr val="A4A3A4"/>
          </p15:clr>
        </p15:guide>
        <p15:guide id="18" pos="3840">
          <p15:clr>
            <a:srgbClr val="A4A3A4"/>
          </p15:clr>
        </p15:guide>
        <p15:guide id="19" pos="1032">
          <p15:clr>
            <a:srgbClr val="A4A3A4"/>
          </p15:clr>
        </p15:guide>
        <p15:guide id="20" pos="1970">
          <p15:clr>
            <a:srgbClr val="A4A3A4"/>
          </p15:clr>
        </p15:guide>
        <p15:guide id="21" pos="2904">
          <p15:clr>
            <a:srgbClr val="A4A3A4"/>
          </p15:clr>
        </p15:guide>
        <p15:guide id="22" pos="3795">
          <p15:clr>
            <a:srgbClr val="A4A3A4"/>
          </p15:clr>
        </p15:guide>
        <p15:guide id="23" pos="4779">
          <p15:clr>
            <a:srgbClr val="A4A3A4"/>
          </p15:clr>
        </p15:guide>
        <p15:guide id="24" pos="5662">
          <p15:clr>
            <a:srgbClr val="A4A3A4"/>
          </p15:clr>
        </p15:guide>
        <p15:guide id="25" pos="246">
          <p15:clr>
            <a:srgbClr val="A4A3A4"/>
          </p15:clr>
        </p15:guide>
        <p15:guide id="26" pos="5716">
          <p15:clr>
            <a:srgbClr val="A4A3A4"/>
          </p15:clr>
        </p15:guide>
        <p15:guide id="27" pos="98">
          <p15:clr>
            <a:srgbClr val="A4A3A4"/>
          </p15:clr>
        </p15:guide>
        <p15:guide id="28" pos="45">
          <p15:clr>
            <a:srgbClr val="A4A3A4"/>
          </p15:clr>
        </p15:guide>
        <p15:guide id="29" pos="553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8026"/>
    <a:srgbClr val="0064B1"/>
    <a:srgbClr val="F58A1C"/>
    <a:srgbClr val="EE8200"/>
    <a:srgbClr val="F28500"/>
    <a:srgbClr val="83B800"/>
    <a:srgbClr val="FFFFFF"/>
    <a:srgbClr val="FBFBFB"/>
    <a:srgbClr val="000000"/>
    <a:srgbClr val="9292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416" autoAdjust="0"/>
    <p:restoredTop sz="95824" autoAdjust="0"/>
  </p:normalViewPr>
  <p:slideViewPr>
    <p:cSldViewPr snapToGrid="0">
      <p:cViewPr varScale="1">
        <p:scale>
          <a:sx n="173" d="100"/>
          <a:sy n="173" d="100"/>
        </p:scale>
        <p:origin x="208" y="464"/>
      </p:cViewPr>
      <p:guideLst>
        <p:guide orient="horz" pos="110"/>
        <p:guide orient="horz" pos="3128"/>
        <p:guide orient="horz" pos="1630"/>
        <p:guide orient="horz" pos="2334"/>
        <p:guide orient="horz" pos="2374"/>
        <p:guide orient="horz" pos="684"/>
        <p:guide orient="horz" pos="926"/>
        <p:guide orient="horz" pos="1670"/>
        <p:guide orient="horz" pos="965"/>
        <p:guide orient="horz" pos="3038"/>
        <p:guide orient="horz" pos="3076"/>
        <p:guide orient="horz" pos="261"/>
        <p:guide orient="horz" pos="218"/>
        <p:guide pos="2853"/>
        <p:guide pos="1918"/>
        <p:guide pos="4729"/>
        <p:guide pos="981"/>
        <p:guide pos="3840"/>
        <p:guide pos="1032"/>
        <p:guide pos="1970"/>
        <p:guide pos="2904"/>
        <p:guide pos="3795"/>
        <p:guide pos="4779"/>
        <p:guide pos="5662"/>
        <p:guide pos="246"/>
        <p:guide pos="5716"/>
        <p:guide pos="98"/>
        <p:guide pos="45"/>
        <p:guide pos="5530"/>
      </p:guideLst>
    </p:cSldViewPr>
  </p:slideViewPr>
  <p:outlineViewPr>
    <p:cViewPr>
      <p:scale>
        <a:sx n="33" d="100"/>
        <a:sy n="33" d="100"/>
      </p:scale>
      <p:origin x="0" y="4974"/>
    </p:cViewPr>
  </p:outlineViewPr>
  <p:notesTextViewPr>
    <p:cViewPr>
      <p:scale>
        <a:sx n="100" d="100"/>
        <a:sy n="100" d="100"/>
      </p:scale>
      <p:origin x="0" y="0"/>
    </p:cViewPr>
  </p:notesTextViewPr>
  <p:sorterViewPr>
    <p:cViewPr>
      <p:scale>
        <a:sx n="100" d="100"/>
        <a:sy n="100" d="100"/>
      </p:scale>
      <p:origin x="0" y="30"/>
    </p:cViewPr>
  </p:sorterViewPr>
  <p:notesViewPr>
    <p:cSldViewPr snapToGrid="0" showGuides="1">
      <p:cViewPr varScale="1">
        <p:scale>
          <a:sx n="67" d="100"/>
          <a:sy n="67" d="100"/>
        </p:scale>
        <p:origin x="-327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notesMaster" Target="notesMasters/notesMaster1.xml"/><Relationship Id="rId40" Type="http://schemas.openxmlformats.org/officeDocument/2006/relationships/handoutMaster" Target="handoutMasters/handoutMaster1.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TechReady 14</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10/25/17</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TechReady 14</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10/25/17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sldNum="0" hdr="0" ftr="0" dt="0"/>
  <p:notesStyle>
    <a:lvl1pPr marL="0" algn="l" defTabSz="686047" rtl="0" eaLnBrk="1" latinLnBrk="0" hangingPunct="1">
      <a:lnSpc>
        <a:spcPct val="90000"/>
      </a:lnSpc>
      <a:spcAft>
        <a:spcPts val="250"/>
      </a:spcAft>
      <a:defRPr sz="700" kern="1200">
        <a:solidFill>
          <a:schemeClr val="tx1"/>
        </a:solidFill>
        <a:latin typeface="Segoe UI" pitchFamily="34" charset="0"/>
        <a:ea typeface="+mn-ea"/>
        <a:cs typeface="+mn-cs"/>
      </a:defRPr>
    </a:lvl1pPr>
    <a:lvl2pPr marL="159800" indent="-79403" algn="l" defTabSz="686047"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2pPr>
    <a:lvl3pPr marL="246151" indent="-86352" algn="l" defTabSz="686047"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3pPr>
    <a:lvl4pPr marL="362279" indent="-110173" algn="l" defTabSz="686047"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4pPr>
    <a:lvl5pPr marL="461534" indent="-86352" algn="l" defTabSz="686047"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5pPr>
    <a:lvl6pPr marL="1715118" algn="l" defTabSz="686047" rtl="0" eaLnBrk="1" latinLnBrk="0" hangingPunct="1">
      <a:defRPr sz="900" kern="1200">
        <a:solidFill>
          <a:schemeClr val="tx1"/>
        </a:solidFill>
        <a:latin typeface="+mn-lt"/>
        <a:ea typeface="+mn-ea"/>
        <a:cs typeface="+mn-cs"/>
      </a:defRPr>
    </a:lvl6pPr>
    <a:lvl7pPr marL="2058140" algn="l" defTabSz="686047" rtl="0" eaLnBrk="1" latinLnBrk="0" hangingPunct="1">
      <a:defRPr sz="900" kern="1200">
        <a:solidFill>
          <a:schemeClr val="tx1"/>
        </a:solidFill>
        <a:latin typeface="+mn-lt"/>
        <a:ea typeface="+mn-ea"/>
        <a:cs typeface="+mn-cs"/>
      </a:defRPr>
    </a:lvl7pPr>
    <a:lvl8pPr marL="2401164" algn="l" defTabSz="686047" rtl="0" eaLnBrk="1" latinLnBrk="0" hangingPunct="1">
      <a:defRPr sz="900" kern="1200">
        <a:solidFill>
          <a:schemeClr val="tx1"/>
        </a:solidFill>
        <a:latin typeface="+mn-lt"/>
        <a:ea typeface="+mn-ea"/>
        <a:cs typeface="+mn-cs"/>
      </a:defRPr>
    </a:lvl8pPr>
    <a:lvl9pPr marL="2744188" algn="l" defTabSz="686047"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3962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405130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42018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7977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9771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16102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87050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29632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705222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Tree>
    <p:extLst>
      <p:ext uri="{BB962C8B-B14F-4D97-AF65-F5344CB8AC3E}">
        <p14:creationId xmlns:p14="http://schemas.microsoft.com/office/powerpoint/2010/main" val="1324154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408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26153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61957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809965"/>
          </a:xfrm>
        </p:spPr>
        <p:txBody>
          <a:bodyPr/>
          <a:lstStyle>
            <a:lvl1pPr marL="0" indent="0">
              <a:spcBef>
                <a:spcPts val="0"/>
              </a:spcBef>
              <a:spcAft>
                <a:spcPts val="675"/>
              </a:spcAft>
              <a:buNone/>
              <a:defRPr sz="3200" spc="-100" baseline="0">
                <a:latin typeface="Garamond" panose="02020404030301010803" pitchFamily="18" charset="0"/>
              </a:defRPr>
            </a:lvl1pPr>
            <a:lvl2pPr marL="0" indent="0">
              <a:spcBef>
                <a:spcPts val="0"/>
              </a:spcBef>
              <a:spcAft>
                <a:spcPts val="300"/>
              </a:spcAft>
              <a:buNone/>
              <a:defRPr sz="2000" spc="-50" baseline="0">
                <a:latin typeface="Garamond" panose="02020404030301010803" pitchFamily="18" charset="0"/>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41171536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389436" y="1085850"/>
            <a:ext cx="8363938" cy="1932837"/>
          </a:xfrm>
          <a:ln>
            <a:solidFill>
              <a:schemeClr val="accent1"/>
            </a:solidFill>
          </a:ln>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293734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4"/>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3502416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_Blank Color 1 Layout">
    <p:bg>
      <p:bgPr>
        <a:solidFill>
          <a:schemeClr val="accent6"/>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531144"/>
            <a:ext cx="8423524" cy="997196"/>
          </a:xfrm>
        </p:spPr>
        <p:txBody>
          <a:bodyPr/>
          <a:lstStyle>
            <a:lvl1pPr marL="0" indent="0">
              <a:buNone/>
              <a:defRPr lang="en-US" sz="7200" i="0" kern="1200" spc="-75" baseline="0" dirty="0" smtClean="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384673" y="2337930"/>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3442369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7" y="1085851"/>
            <a:ext cx="8363937" cy="1966692"/>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1"/>
          <p:cNvSpPr>
            <a:spLocks noGrp="1"/>
          </p:cNvSpPr>
          <p:nvPr>
            <p:ph type="sldNum" sz="quarter" idx="4"/>
          </p:nvPr>
        </p:nvSpPr>
        <p:spPr>
          <a:xfrm>
            <a:off x="0" y="4852293"/>
            <a:ext cx="2133600" cy="274637"/>
          </a:xfrm>
          <a:prstGeom prst="rect">
            <a:avLst/>
          </a:prstGeom>
        </p:spPr>
        <p:txBody>
          <a:bodyPr/>
          <a:lstStyle/>
          <a:p>
            <a:endParaRPr lang="en-US" dirty="0"/>
          </a:p>
        </p:txBody>
      </p:sp>
    </p:spTree>
    <p:extLst>
      <p:ext uri="{BB962C8B-B14F-4D97-AF65-F5344CB8AC3E}">
        <p14:creationId xmlns:p14="http://schemas.microsoft.com/office/powerpoint/2010/main" val="1669786927"/>
      </p:ext>
    </p:extLst>
  </p:cSld>
  <p:clrMap bg1="lt1" tx1="dk1" bg2="lt2" tx2="dk2" accent1="accent1" accent2="accent2" accent3="accent3" accent4="accent4" accent5="accent5" accent6="accent6" hlink="hlink" folHlink="folHlink"/>
  <p:sldLayoutIdLst>
    <p:sldLayoutId id="2147483744" r:id="rId1"/>
    <p:sldLayoutId id="2147483735" r:id="rId2"/>
    <p:sldLayoutId id="2147483736" r:id="rId3"/>
    <p:sldLayoutId id="2147483745" r:id="rId4"/>
  </p:sldLayoutIdLst>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hf hdr="0" ftr="0" dt="0"/>
  <p:txStyles>
    <p:titleStyle>
      <a:lvl1pPr algn="l" defTabSz="686047" rtl="0" eaLnBrk="1" latinLnBrk="0" hangingPunct="1">
        <a:lnSpc>
          <a:spcPct val="90000"/>
        </a:lnSpc>
        <a:spcBef>
          <a:spcPct val="0"/>
        </a:spcBef>
        <a:buNone/>
        <a:defRPr lang="en-US" sz="4800" b="0" kern="1200" cap="none" spc="-100" baseline="0" dirty="0" smtClean="0">
          <a:ln w="3175">
            <a:noFill/>
          </a:ln>
          <a:solidFill>
            <a:schemeClr val="accent5">
              <a:lumMod val="75000"/>
            </a:schemeClr>
          </a:solidFill>
          <a:effectLst/>
          <a:latin typeface="Garamond" panose="02020404030301010803" pitchFamily="18" charset="0"/>
          <a:ea typeface="+mn-ea"/>
          <a:cs typeface="Arial" charset="0"/>
        </a:defRPr>
      </a:lvl1pPr>
    </p:titleStyle>
    <p:body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tiff"/></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jpeg"/><Relationship Id="rId5" Type="http://schemas.openxmlformats.org/officeDocument/2006/relationships/image" Target="../media/image25.png"/><Relationship Id="rId6" Type="http://schemas.openxmlformats.org/officeDocument/2006/relationships/image" Target="../media/image26.jpeg"/><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www.debates.org/index.php?page=debate-transcript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ode.google.com/archive/p/word2vec/" TargetMode="External"/><Relationship Id="rId3" Type="http://schemas.openxmlformats.org/officeDocument/2006/relationships/hyperlink" Target="https://nlp.stanford.edu/projects/glov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tiff"/><Relationship Id="rId3" Type="http://schemas.openxmlformats.org/officeDocument/2006/relationships/image" Target="../media/image30.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tiff"/><Relationship Id="rId3" Type="http://schemas.openxmlformats.org/officeDocument/2006/relationships/image" Target="../media/image33.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34.jpg"/><Relationship Id="rId4" Type="http://schemas.openxmlformats.org/officeDocument/2006/relationships/hyperlink" Target="https://idir.uta.edu/index.php/File:NSF.png" TargetMode="External"/><Relationship Id="rId5" Type="http://schemas.openxmlformats.org/officeDocument/2006/relationships/image" Target="../media/image35.png"/><Relationship Id="rId6" Type="http://schemas.openxmlformats.org/officeDocument/2006/relationships/image" Target="../media/image36.jpe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31.xml.rels><?xml version="1.0" encoding="UTF-8" standalone="yes"?>
<Relationships xmlns="http://schemas.openxmlformats.org/package/2006/relationships"><Relationship Id="rId3" Type="http://schemas.openxmlformats.org/officeDocument/2006/relationships/hyperlink" Target="https://idir.uta.edu/index.php/File:NSF.png" TargetMode="External"/><Relationship Id="rId4" Type="http://schemas.openxmlformats.org/officeDocument/2006/relationships/image" Target="../media/image35.png"/><Relationship Id="rId5" Type="http://schemas.openxmlformats.org/officeDocument/2006/relationships/image" Target="../media/image36.jpeg"/><Relationship Id="rId6" Type="http://schemas.openxmlformats.org/officeDocument/2006/relationships/image" Target="../media/image37.png"/><Relationship Id="rId7" Type="http://schemas.openxmlformats.org/officeDocument/2006/relationships/image" Target="../media/image38.tiff"/><Relationship Id="rId8" Type="http://schemas.openxmlformats.org/officeDocument/2006/relationships/image" Target="../media/image39.tiff"/><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9" Type="http://schemas.openxmlformats.org/officeDocument/2006/relationships/image" Target="../media/image46.tiff"/><Relationship Id="rId20" Type="http://schemas.openxmlformats.org/officeDocument/2006/relationships/image" Target="../media/image57.tiff"/><Relationship Id="rId21" Type="http://schemas.openxmlformats.org/officeDocument/2006/relationships/image" Target="../media/image58.tiff"/><Relationship Id="rId22" Type="http://schemas.openxmlformats.org/officeDocument/2006/relationships/image" Target="../media/image59.tiff"/><Relationship Id="rId23" Type="http://schemas.openxmlformats.org/officeDocument/2006/relationships/image" Target="../media/image60.tiff"/><Relationship Id="rId24" Type="http://schemas.openxmlformats.org/officeDocument/2006/relationships/image" Target="../media/image61.tiff"/><Relationship Id="rId25" Type="http://schemas.openxmlformats.org/officeDocument/2006/relationships/image" Target="../media/image62.tiff"/><Relationship Id="rId26" Type="http://schemas.openxmlformats.org/officeDocument/2006/relationships/image" Target="../media/image63.tiff"/><Relationship Id="rId27" Type="http://schemas.openxmlformats.org/officeDocument/2006/relationships/image" Target="../media/image64.tiff"/><Relationship Id="rId28" Type="http://schemas.openxmlformats.org/officeDocument/2006/relationships/image" Target="../media/image65.tiff"/><Relationship Id="rId29" Type="http://schemas.openxmlformats.org/officeDocument/2006/relationships/image" Target="../media/image66.tiff"/><Relationship Id="rId10" Type="http://schemas.openxmlformats.org/officeDocument/2006/relationships/image" Target="../media/image47.tiff"/><Relationship Id="rId11" Type="http://schemas.openxmlformats.org/officeDocument/2006/relationships/image" Target="../media/image48.tiff"/><Relationship Id="rId12" Type="http://schemas.openxmlformats.org/officeDocument/2006/relationships/image" Target="../media/image49.tiff"/><Relationship Id="rId13" Type="http://schemas.openxmlformats.org/officeDocument/2006/relationships/image" Target="../media/image50.tiff"/><Relationship Id="rId14" Type="http://schemas.openxmlformats.org/officeDocument/2006/relationships/image" Target="../media/image51.tiff"/><Relationship Id="rId15" Type="http://schemas.openxmlformats.org/officeDocument/2006/relationships/image" Target="../media/image52.tiff"/><Relationship Id="rId16" Type="http://schemas.openxmlformats.org/officeDocument/2006/relationships/image" Target="../media/image53.tiff"/><Relationship Id="rId17" Type="http://schemas.openxmlformats.org/officeDocument/2006/relationships/image" Target="../media/image54.tiff"/><Relationship Id="rId18" Type="http://schemas.openxmlformats.org/officeDocument/2006/relationships/image" Target="../media/image55.tiff"/><Relationship Id="rId19" Type="http://schemas.openxmlformats.org/officeDocument/2006/relationships/image" Target="../media/image56.tiff"/><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0.tiff"/><Relationship Id="rId4" Type="http://schemas.openxmlformats.org/officeDocument/2006/relationships/image" Target="../media/image41.tiff"/><Relationship Id="rId5" Type="http://schemas.openxmlformats.org/officeDocument/2006/relationships/image" Target="../media/image42.tiff"/><Relationship Id="rId6" Type="http://schemas.openxmlformats.org/officeDocument/2006/relationships/image" Target="../media/image43.tiff"/><Relationship Id="rId7" Type="http://schemas.openxmlformats.org/officeDocument/2006/relationships/image" Target="../media/image44.tiff"/><Relationship Id="rId8" Type="http://schemas.openxmlformats.org/officeDocument/2006/relationships/image" Target="../media/image45.tiff"/></Relationships>
</file>

<file path=ppt/slides/_rels/slide33.xml.rels><?xml version="1.0" encoding="UTF-8" standalone="yes"?>
<Relationships xmlns="http://schemas.openxmlformats.org/package/2006/relationships"><Relationship Id="rId3" Type="http://schemas.openxmlformats.org/officeDocument/2006/relationships/image" Target="../media/image34.jpg"/><Relationship Id="rId4" Type="http://schemas.openxmlformats.org/officeDocument/2006/relationships/hyperlink" Target="https://idir.uta.edu/index.php/File:NSF.png" TargetMode="External"/><Relationship Id="rId5" Type="http://schemas.openxmlformats.org/officeDocument/2006/relationships/image" Target="../media/image35.png"/><Relationship Id="rId6" Type="http://schemas.openxmlformats.org/officeDocument/2006/relationships/image" Target="../media/image36.jpe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politicalbots.org/?p=1064"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8.png"/><Relationship Id="rId5" Type="http://schemas.openxmlformats.org/officeDocument/2006/relationships/image" Target="../media/image9.jpeg"/><Relationship Id="rId6" Type="http://schemas.openxmlformats.org/officeDocument/2006/relationships/image" Target="../media/image10.jpe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44916" y="2288378"/>
            <a:ext cx="8560544" cy="545534"/>
          </a:xfrm>
        </p:spPr>
        <p:txBody>
          <a:bodyPr/>
          <a:lstStyle/>
          <a:p>
            <a:pPr algn="ctr"/>
            <a:r>
              <a:rPr lang="en-US" sz="3900" b="1" dirty="0" smtClean="0">
                <a:solidFill>
                  <a:srgbClr val="0064B1"/>
                </a:solidFill>
              </a:rPr>
              <a:t>The Quest to Automate Fact-checking</a:t>
            </a:r>
            <a:endParaRPr lang="en-US" sz="3900" b="1" dirty="0">
              <a:solidFill>
                <a:srgbClr val="0064B1"/>
              </a:solidFill>
            </a:endParaRPr>
          </a:p>
        </p:txBody>
      </p:sp>
      <p:sp>
        <p:nvSpPr>
          <p:cNvPr id="7" name="Text Placeholder 6"/>
          <p:cNvSpPr>
            <a:spLocks noGrp="1"/>
          </p:cNvSpPr>
          <p:nvPr>
            <p:ph type="body" sz="quarter" idx="11"/>
          </p:nvPr>
        </p:nvSpPr>
        <p:spPr>
          <a:xfrm>
            <a:off x="344916" y="3674365"/>
            <a:ext cx="4295323" cy="1292662"/>
          </a:xfrm>
        </p:spPr>
        <p:txBody>
          <a:bodyPr/>
          <a:lstStyle/>
          <a:p>
            <a:r>
              <a:rPr lang="en-US" dirty="0" err="1">
                <a:solidFill>
                  <a:schemeClr val="tx1"/>
                </a:solidFill>
              </a:rPr>
              <a:t>Chengkai</a:t>
            </a:r>
            <a:r>
              <a:rPr lang="en-US" dirty="0">
                <a:solidFill>
                  <a:schemeClr val="tx1"/>
                </a:solidFill>
              </a:rPr>
              <a:t> </a:t>
            </a:r>
            <a:r>
              <a:rPr lang="en-US" dirty="0" smtClean="0">
                <a:solidFill>
                  <a:schemeClr val="tx1"/>
                </a:solidFill>
              </a:rPr>
              <a:t>Li</a:t>
            </a:r>
          </a:p>
          <a:p>
            <a:r>
              <a:rPr lang="en-US" dirty="0" smtClean="0">
                <a:solidFill>
                  <a:schemeClr val="tx1"/>
                </a:solidFill>
              </a:rPr>
              <a:t>University of Texas at Arlington</a:t>
            </a:r>
          </a:p>
          <a:p>
            <a:pPr>
              <a:lnSpc>
                <a:spcPct val="40000"/>
              </a:lnSpc>
              <a:spcBef>
                <a:spcPts val="0"/>
              </a:spcBef>
            </a:pPr>
            <a:endParaRPr lang="en-US" dirty="0">
              <a:solidFill>
                <a:schemeClr val="tx1"/>
              </a:solidFill>
            </a:endParaRPr>
          </a:p>
          <a:p>
            <a:r>
              <a:rPr lang="en-US" dirty="0" err="1" smtClean="0">
                <a:solidFill>
                  <a:schemeClr val="tx1"/>
                </a:solidFill>
              </a:rPr>
              <a:t>MetroCon</a:t>
            </a:r>
            <a:r>
              <a:rPr lang="en-US" dirty="0" smtClean="0">
                <a:solidFill>
                  <a:schemeClr val="tx1"/>
                </a:solidFill>
              </a:rPr>
              <a:t>, October 26, 2017</a:t>
            </a:r>
            <a:endParaRPr lang="en-US" dirty="0" smtClean="0">
              <a:solidFill>
                <a:schemeClr val="tx1"/>
              </a:solidFill>
            </a:endParaRPr>
          </a:p>
        </p:txBody>
      </p:sp>
      <p:pic>
        <p:nvPicPr>
          <p:cNvPr id="4" name="Picture 3" descr="C:\Users\naeemul\Pictures\UTA_Logo.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6434049" y="1301522"/>
            <a:ext cx="7448614" cy="23716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36775" y="4100539"/>
            <a:ext cx="1370985" cy="771180"/>
          </a:xfrm>
          <a:prstGeom prst="rect">
            <a:avLst/>
          </a:prstGeom>
        </p:spPr>
      </p:pic>
      <p:pic>
        <p:nvPicPr>
          <p:cNvPr id="6" name="Picture 5" descr="C:\Users\naeemul\Pictures\UTA_Logo.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925030" y="3609833"/>
            <a:ext cx="1312067" cy="41777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C:\Users\chengkai\AppData\Local\Temp\Rar$DRa0.823\downloads\original-6017-5295379.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493032" y="170984"/>
            <a:ext cx="2204445" cy="183665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284866" y="3466530"/>
            <a:ext cx="1851367" cy="1388527"/>
          </a:xfrm>
          <a:prstGeom prst="rect">
            <a:avLst/>
          </a:prstGeom>
        </p:spPr>
      </p:pic>
      <p:sp>
        <p:nvSpPr>
          <p:cNvPr id="10" name="Text Placeholder 6"/>
          <p:cNvSpPr txBox="1">
            <a:spLocks/>
          </p:cNvSpPr>
          <p:nvPr/>
        </p:nvSpPr>
        <p:spPr>
          <a:xfrm>
            <a:off x="6018662" y="4827917"/>
            <a:ext cx="2986750" cy="279757"/>
          </a:xfrm>
          <a:prstGeom prst="rect">
            <a:avLst/>
          </a:prstGeom>
        </p:spPr>
        <p:txBody>
          <a:bodyPr vert="horz" wrap="square" lIns="0" tIns="0" rIns="0" bIns="0" rtlCol="0">
            <a:spAutoFit/>
          </a:bodyPr>
          <a:lstStyle>
            <a:lvl1pPr marL="0" indent="0" algn="l" defTabSz="686047" rtl="0" eaLnBrk="1" latinLnBrk="0" hangingPunct="1">
              <a:lnSpc>
                <a:spcPct val="90000"/>
              </a:lnSpc>
              <a:spcBef>
                <a:spcPct val="20000"/>
              </a:spcBef>
              <a:buSzPct val="90000"/>
              <a:buFont typeface="Courier New" panose="02070309020205020404" pitchFamily="49" charset="0"/>
              <a:buNone/>
              <a:defRPr lang="en-US" sz="2400" kern="1200" spc="-75" baseline="0" dirty="0">
                <a:gradFill>
                  <a:gsLst>
                    <a:gs pos="0">
                      <a:schemeClr val="tx1"/>
                    </a:gs>
                    <a:gs pos="100000">
                      <a:schemeClr val="tx1"/>
                    </a:gs>
                  </a:gsLst>
                  <a:lin ang="5400000" scaled="0"/>
                </a:gra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2000" dirty="0" smtClean="0">
                <a:solidFill>
                  <a:srgbClr val="0064B1"/>
                </a:solidFill>
              </a:rPr>
              <a:t>https://</a:t>
            </a:r>
            <a:r>
              <a:rPr lang="en-US" sz="2000" dirty="0" err="1" smtClean="0">
                <a:solidFill>
                  <a:srgbClr val="0064B1"/>
                </a:solidFill>
              </a:rPr>
              <a:t>idir.uta.edu</a:t>
            </a:r>
            <a:r>
              <a:rPr lang="en-US" sz="2000" dirty="0" smtClean="0">
                <a:solidFill>
                  <a:srgbClr val="0064B1"/>
                </a:solidFill>
              </a:rPr>
              <a:t>/</a:t>
            </a:r>
            <a:r>
              <a:rPr lang="en-US" sz="2000" dirty="0" err="1" smtClean="0">
                <a:solidFill>
                  <a:srgbClr val="0064B1"/>
                </a:solidFill>
              </a:rPr>
              <a:t>claimbuster</a:t>
            </a:r>
            <a:endParaRPr lang="en-US" sz="2000" dirty="0" smtClean="0">
              <a:solidFill>
                <a:srgbClr val="0064B1"/>
              </a:solidFill>
            </a:endParaRPr>
          </a:p>
        </p:txBody>
      </p:sp>
    </p:spTree>
    <p:extLst>
      <p:ext uri="{BB962C8B-B14F-4D97-AF65-F5344CB8AC3E}">
        <p14:creationId xmlns:p14="http://schemas.microsoft.com/office/powerpoint/2010/main" val="2695576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cnn"/>
          <p:cNvSpPr>
            <a:spLocks noChangeAspect="1" noChangeArrowheads="1"/>
          </p:cNvSpPr>
          <p:nvPr/>
        </p:nvSpPr>
        <p:spPr bwMode="auto">
          <a:xfrm>
            <a:off x="155575" y="-37307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55575" y="905740"/>
            <a:ext cx="8794354" cy="3961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3" name="Title 1"/>
          <p:cNvSpPr>
            <a:spLocks noGrp="1"/>
          </p:cNvSpPr>
          <p:nvPr>
            <p:ph type="title"/>
          </p:nvPr>
        </p:nvSpPr>
        <p:spPr>
          <a:xfrm>
            <a:off x="389436" y="171450"/>
            <a:ext cx="8363938" cy="498598"/>
          </a:xfrm>
        </p:spPr>
        <p:txBody>
          <a:bodyPr/>
          <a:lstStyle/>
          <a:p>
            <a:r>
              <a:rPr lang="en-US" sz="3600" dirty="0" err="1" smtClean="0">
                <a:solidFill>
                  <a:srgbClr val="0064B1"/>
                </a:solidFill>
                <a:latin typeface="Garamond" panose="02020404030301010803" pitchFamily="18" charset="0"/>
              </a:rPr>
              <a:t>ClaimBuster</a:t>
            </a:r>
            <a:r>
              <a:rPr lang="en-US" sz="3600" dirty="0" smtClean="0">
                <a:solidFill>
                  <a:srgbClr val="0064B1"/>
                </a:solidFill>
                <a:latin typeface="Garamond" panose="02020404030301010803" pitchFamily="18" charset="0"/>
              </a:rPr>
              <a:t>: The First-ever End-to-end System</a:t>
            </a:r>
            <a:endParaRPr lang="en-US" sz="3600" dirty="0">
              <a:solidFill>
                <a:srgbClr val="0064B1"/>
              </a:solidFill>
              <a:latin typeface="Garamond" panose="02020404030301010803" pitchFamily="18" charset="0"/>
            </a:endParaRPr>
          </a:p>
        </p:txBody>
      </p:sp>
      <p:sp>
        <p:nvSpPr>
          <p:cNvPr id="6" name="Slide Number Placeholder 1"/>
          <p:cNvSpPr txBox="1">
            <a:spLocks/>
          </p:cNvSpPr>
          <p:nvPr/>
        </p:nvSpPr>
        <p:spPr>
          <a:xfrm>
            <a:off x="0" y="4852293"/>
            <a:ext cx="2133600" cy="274637"/>
          </a:xfrm>
          <a:prstGeom prst="rect">
            <a:avLst/>
          </a:prstGeom>
        </p:spPr>
        <p:txBody>
          <a:bodyPr/>
          <a:lst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r>
              <a:rPr lang="en-US" dirty="0" smtClean="0"/>
              <a:t>10</a:t>
            </a:r>
            <a:endParaRPr lang="en-US" dirty="0"/>
          </a:p>
        </p:txBody>
      </p:sp>
    </p:spTree>
    <p:extLst>
      <p:ext uri="{BB962C8B-B14F-4D97-AF65-F5344CB8AC3E}">
        <p14:creationId xmlns:p14="http://schemas.microsoft.com/office/powerpoint/2010/main" val="1200374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59127" y="18180266"/>
            <a:ext cx="10950421" cy="762286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94481" y="-21581"/>
            <a:ext cx="7419757" cy="5165081"/>
          </a:xfrm>
          <a:prstGeom prst="rect">
            <a:avLst/>
          </a:prstGeom>
        </p:spPr>
      </p:pic>
      <p:sp>
        <p:nvSpPr>
          <p:cNvPr id="2" name="Slide Number Placeholder 1"/>
          <p:cNvSpPr>
            <a:spLocks noGrp="1"/>
          </p:cNvSpPr>
          <p:nvPr>
            <p:ph type="sldNum" sz="quarter" idx="4294967295"/>
          </p:nvPr>
        </p:nvSpPr>
        <p:spPr>
          <a:xfrm>
            <a:off x="0" y="4852293"/>
            <a:ext cx="2133600" cy="274637"/>
          </a:xfrm>
          <a:prstGeom prst="rect">
            <a:avLst/>
          </a:prstGeom>
        </p:spPr>
        <p:txBody>
          <a:bodyPr/>
          <a:lstStyle/>
          <a:p>
            <a:fld id="{30DB7900-D72E-4025-AF90-97BD6DF59E7D}" type="slidenum">
              <a:rPr lang="en-US" smtClean="0"/>
              <a:pPr/>
              <a:t>11</a:t>
            </a:fld>
            <a:endParaRPr lang="en-US" dirty="0"/>
          </a:p>
        </p:txBody>
      </p:sp>
    </p:spTree>
    <p:extLst>
      <p:ext uri="{BB962C8B-B14F-4D97-AF65-F5344CB8AC3E}">
        <p14:creationId xmlns:p14="http://schemas.microsoft.com/office/powerpoint/2010/main" val="9815044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21080" y="145733"/>
            <a:ext cx="6873240" cy="48685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1"/>
          <p:cNvSpPr txBox="1">
            <a:spLocks/>
          </p:cNvSpPr>
          <p:nvPr/>
        </p:nvSpPr>
        <p:spPr>
          <a:xfrm>
            <a:off x="0" y="4852293"/>
            <a:ext cx="2133600" cy="274637"/>
          </a:xfrm>
          <a:prstGeom prst="rect">
            <a:avLst/>
          </a:prstGeom>
        </p:spPr>
        <p:txBody>
          <a:bodyPr/>
          <a:lst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r>
              <a:rPr lang="en-US" dirty="0" smtClean="0"/>
              <a:t>12</a:t>
            </a:r>
            <a:endParaRPr lang="en-US" dirty="0"/>
          </a:p>
        </p:txBody>
      </p:sp>
    </p:spTree>
    <p:extLst>
      <p:ext uri="{BB962C8B-B14F-4D97-AF65-F5344CB8AC3E}">
        <p14:creationId xmlns:p14="http://schemas.microsoft.com/office/powerpoint/2010/main" val="6976645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029600" y="25923144"/>
            <a:ext cx="17779240" cy="13991761"/>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47683" y="81024"/>
            <a:ext cx="6288377" cy="4948776"/>
          </a:xfrm>
          <a:prstGeom prst="rect">
            <a:avLst/>
          </a:prstGeom>
        </p:spPr>
      </p:pic>
      <p:sp>
        <p:nvSpPr>
          <p:cNvPr id="6" name="Slide Number Placeholder 1"/>
          <p:cNvSpPr txBox="1">
            <a:spLocks/>
          </p:cNvSpPr>
          <p:nvPr/>
        </p:nvSpPr>
        <p:spPr>
          <a:xfrm>
            <a:off x="0" y="4852293"/>
            <a:ext cx="2133600" cy="274637"/>
          </a:xfrm>
          <a:prstGeom prst="rect">
            <a:avLst/>
          </a:prstGeom>
        </p:spPr>
        <p:txBody>
          <a:bodyPr/>
          <a:lst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r>
              <a:rPr lang="en-US" dirty="0" smtClean="0"/>
              <a:t>13</a:t>
            </a:r>
            <a:endParaRPr lang="en-US" dirty="0"/>
          </a:p>
        </p:txBody>
      </p:sp>
    </p:spTree>
    <p:extLst>
      <p:ext uri="{BB962C8B-B14F-4D97-AF65-F5344CB8AC3E}">
        <p14:creationId xmlns:p14="http://schemas.microsoft.com/office/powerpoint/2010/main" val="3872951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15540" y="0"/>
            <a:ext cx="8428460" cy="5143500"/>
          </a:xfrm>
          <a:prstGeom prst="rect">
            <a:avLst/>
          </a:prstGeom>
        </p:spPr>
      </p:pic>
      <p:sp>
        <p:nvSpPr>
          <p:cNvPr id="6" name="Slide Number Placeholder 1"/>
          <p:cNvSpPr txBox="1">
            <a:spLocks/>
          </p:cNvSpPr>
          <p:nvPr/>
        </p:nvSpPr>
        <p:spPr>
          <a:xfrm>
            <a:off x="0" y="4852293"/>
            <a:ext cx="2133600" cy="274637"/>
          </a:xfrm>
          <a:prstGeom prst="rect">
            <a:avLst/>
          </a:prstGeom>
        </p:spPr>
        <p:txBody>
          <a:bodyPr/>
          <a:lst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r>
              <a:rPr lang="en-US" dirty="0" smtClean="0"/>
              <a:t>14</a:t>
            </a:r>
            <a:endParaRPr lang="en-US" dirty="0"/>
          </a:p>
        </p:txBody>
      </p:sp>
    </p:spTree>
    <p:extLst>
      <p:ext uri="{BB962C8B-B14F-4D97-AF65-F5344CB8AC3E}">
        <p14:creationId xmlns:p14="http://schemas.microsoft.com/office/powerpoint/2010/main" val="11083037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774513"/>
            <a:ext cx="9144000" cy="3594473"/>
          </a:xfrm>
          <a:prstGeom prst="rect">
            <a:avLst/>
          </a:prstGeom>
        </p:spPr>
      </p:pic>
      <p:sp>
        <p:nvSpPr>
          <p:cNvPr id="6" name="Slide Number Placeholder 1"/>
          <p:cNvSpPr txBox="1">
            <a:spLocks/>
          </p:cNvSpPr>
          <p:nvPr/>
        </p:nvSpPr>
        <p:spPr>
          <a:xfrm>
            <a:off x="0" y="4852293"/>
            <a:ext cx="2133600" cy="274637"/>
          </a:xfrm>
          <a:prstGeom prst="rect">
            <a:avLst/>
          </a:prstGeom>
        </p:spPr>
        <p:txBody>
          <a:bodyPr/>
          <a:lst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r>
              <a:rPr lang="en-US" dirty="0" smtClean="0"/>
              <a:t>15</a:t>
            </a:r>
            <a:endParaRPr lang="en-US" dirty="0"/>
          </a:p>
        </p:txBody>
      </p:sp>
    </p:spTree>
    <p:extLst>
      <p:ext uri="{BB962C8B-B14F-4D97-AF65-F5344CB8AC3E}">
        <p14:creationId xmlns:p14="http://schemas.microsoft.com/office/powerpoint/2010/main" val="6630919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2" name="Picture 10"/>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358807"/>
            <a:ext cx="3863746" cy="4784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9" name="Picture 7" descr="C:\Users\chengkai\AppData\Local\Temp\Rar$DIa0.968\static_qr_code_without_logo.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402783" y="0"/>
            <a:ext cx="1935479" cy="193547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863746" y="1729740"/>
            <a:ext cx="5211674" cy="3413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Slide Number Placeholder 1"/>
          <p:cNvSpPr txBox="1">
            <a:spLocks/>
          </p:cNvSpPr>
          <p:nvPr/>
        </p:nvSpPr>
        <p:spPr>
          <a:xfrm>
            <a:off x="0" y="4852293"/>
            <a:ext cx="2133600" cy="274637"/>
          </a:xfrm>
          <a:prstGeom prst="rect">
            <a:avLst/>
          </a:prstGeom>
        </p:spPr>
        <p:txBody>
          <a:bodyPr/>
          <a:lst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r>
              <a:rPr lang="en-US" dirty="0" smtClean="0"/>
              <a:t>16</a:t>
            </a:r>
            <a:endParaRPr lang="en-US" dirty="0"/>
          </a:p>
        </p:txBody>
      </p:sp>
    </p:spTree>
    <p:extLst>
      <p:ext uri="{BB962C8B-B14F-4D97-AF65-F5344CB8AC3E}">
        <p14:creationId xmlns:p14="http://schemas.microsoft.com/office/powerpoint/2010/main" val="12939946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descr="http://images.clipartpanda.com/paper-clip-art-paper-clip-art-14.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65125" y="2969711"/>
            <a:ext cx="544336" cy="5293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8138" y="3582035"/>
            <a:ext cx="1424869" cy="1107996"/>
          </a:xfrm>
          <a:prstGeom prst="rect">
            <a:avLst/>
          </a:prstGeom>
          <a:noFill/>
        </p:spPr>
        <p:txBody>
          <a:bodyPr wrap="square" lIns="0" tIns="0" rIns="0" bIns="0" rtlCol="0">
            <a:spAutoFit/>
          </a:bodyPr>
          <a:lstStyle/>
          <a:p>
            <a:pPr algn="ctr"/>
            <a:r>
              <a:rPr lang="en-US" sz="1800" dirty="0" smtClean="0">
                <a:solidFill>
                  <a:srgbClr val="000000"/>
                </a:solidFill>
                <a:latin typeface="Garamond" panose="02020404030301010803" pitchFamily="18" charset="0"/>
              </a:rPr>
              <a:t>Presidential Debate Transcripts (1960-2012)</a:t>
            </a:r>
          </a:p>
        </p:txBody>
      </p:sp>
      <p:sp>
        <p:nvSpPr>
          <p:cNvPr id="8" name="Can 7"/>
          <p:cNvSpPr/>
          <p:nvPr/>
        </p:nvSpPr>
        <p:spPr bwMode="auto">
          <a:xfrm>
            <a:off x="2076554" y="2893993"/>
            <a:ext cx="851591" cy="680750"/>
          </a:xfrm>
          <a:prstGeom prst="can">
            <a:avLst/>
          </a:prstGeom>
          <a:solidFill>
            <a:schemeClr val="accent1">
              <a:lumMod val="40000"/>
              <a:lumOff val="60000"/>
            </a:scheme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800" spc="-50" dirty="0" smtClean="0">
                <a:solidFill>
                  <a:srgbClr val="000000"/>
                </a:solidFill>
                <a:latin typeface="Garamond" panose="02020404030301010803" pitchFamily="18" charset="0"/>
                <a:ea typeface="Segoe UI" pitchFamily="34" charset="0"/>
                <a:cs typeface="Segoe UI" pitchFamily="34" charset="0"/>
              </a:rPr>
              <a:t>Ground Truth</a:t>
            </a:r>
            <a:endParaRPr lang="en-US" sz="1800" spc="-50" dirty="0">
              <a:solidFill>
                <a:srgbClr val="000000"/>
              </a:solidFill>
              <a:latin typeface="Garamond" panose="02020404030301010803" pitchFamily="18" charset="0"/>
              <a:ea typeface="Segoe UI" pitchFamily="34" charset="0"/>
              <a:cs typeface="Segoe UI" pitchFamily="34" charset="0"/>
            </a:endParaRPr>
          </a:p>
        </p:txBody>
      </p:sp>
      <p:sp>
        <p:nvSpPr>
          <p:cNvPr id="14" name="Text Placeholder 1"/>
          <p:cNvSpPr>
            <a:spLocks noGrp="1"/>
          </p:cNvSpPr>
          <p:nvPr>
            <p:ph type="body" sz="quarter" idx="10"/>
          </p:nvPr>
        </p:nvSpPr>
        <p:spPr>
          <a:xfrm>
            <a:off x="384673" y="342900"/>
            <a:ext cx="8423524" cy="1231106"/>
          </a:xfrm>
        </p:spPr>
        <p:txBody>
          <a:bodyPr/>
          <a:lstStyle/>
          <a:p>
            <a:r>
              <a:rPr lang="en-US" sz="4000" dirty="0" smtClean="0">
                <a:solidFill>
                  <a:srgbClr val="0064B1"/>
                </a:solidFill>
                <a:latin typeface="Garamond" panose="02020404030301010803" pitchFamily="18" charset="0"/>
              </a:rPr>
              <a:t>Finding Important Factual Claims: </a:t>
            </a:r>
          </a:p>
          <a:p>
            <a:r>
              <a:rPr lang="en-US" sz="4000" dirty="0" smtClean="0">
                <a:solidFill>
                  <a:srgbClr val="0064B1"/>
                </a:solidFill>
                <a:latin typeface="Garamond" panose="02020404030301010803" pitchFamily="18" charset="0"/>
              </a:rPr>
              <a:t>A Supervised Learning Task</a:t>
            </a:r>
            <a:endParaRPr lang="en-US" sz="4000" dirty="0">
              <a:solidFill>
                <a:srgbClr val="0064B1"/>
              </a:solidFill>
              <a:latin typeface="Garamond" panose="02020404030301010803" pitchFamily="18" charset="0"/>
            </a:endParaRPr>
          </a:p>
        </p:txBody>
      </p:sp>
      <p:cxnSp>
        <p:nvCxnSpPr>
          <p:cNvPr id="10" name="Straight Arrow Connector 9"/>
          <p:cNvCxnSpPr>
            <a:stCxn id="1028" idx="3"/>
            <a:endCxn id="8" idx="2"/>
          </p:cNvCxnSpPr>
          <p:nvPr/>
        </p:nvCxnSpPr>
        <p:spPr>
          <a:xfrm>
            <a:off x="909461" y="3234368"/>
            <a:ext cx="1167093" cy="0"/>
          </a:xfrm>
          <a:prstGeom prst="straightConnector1">
            <a:avLst/>
          </a:prstGeom>
          <a:ln w="3810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35" name="Picture 11" descr="http://cdn.1001freedownloads.com/vector/thumb/89503/signore_green.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71584" y="2420725"/>
            <a:ext cx="203816" cy="25371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1" descr="http://cdn.1001freedownloads.com/vector/thumb/89503/signore_green.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94918" y="2420725"/>
            <a:ext cx="203816" cy="25371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1" descr="http://cdn.1001freedownloads.com/vector/thumb/89503/signore_green.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818252" y="2420724"/>
            <a:ext cx="203816" cy="253712"/>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869235" y="2683038"/>
            <a:ext cx="1228494" cy="553998"/>
          </a:xfrm>
          <a:prstGeom prst="rect">
            <a:avLst/>
          </a:prstGeom>
          <a:noFill/>
        </p:spPr>
        <p:txBody>
          <a:bodyPr wrap="square" lIns="0" tIns="0" rIns="0" bIns="0" rtlCol="0">
            <a:spAutoFit/>
          </a:bodyPr>
          <a:lstStyle/>
          <a:p>
            <a:pPr algn="ctr"/>
            <a:r>
              <a:rPr lang="en-US" sz="1800" dirty="0" smtClean="0">
                <a:solidFill>
                  <a:srgbClr val="000000"/>
                </a:solidFill>
                <a:latin typeface="Garamond" panose="02020404030301010803" pitchFamily="18" charset="0"/>
              </a:rPr>
              <a:t>Human Annotation</a:t>
            </a:r>
          </a:p>
        </p:txBody>
      </p:sp>
      <p:sp>
        <p:nvSpPr>
          <p:cNvPr id="31" name="Rectangle 30"/>
          <p:cNvSpPr/>
          <p:nvPr/>
        </p:nvSpPr>
        <p:spPr bwMode="auto">
          <a:xfrm>
            <a:off x="4117564" y="2978751"/>
            <a:ext cx="831273" cy="511233"/>
          </a:xfrm>
          <a:prstGeom prst="rect">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800" spc="-50" dirty="0" smtClean="0">
                <a:solidFill>
                  <a:srgbClr val="000000"/>
                </a:solidFill>
                <a:latin typeface="Garamond" panose="02020404030301010803" pitchFamily="18" charset="0"/>
                <a:ea typeface="Segoe UI" pitchFamily="34" charset="0"/>
                <a:cs typeface="Segoe UI" pitchFamily="34" charset="0"/>
              </a:rPr>
              <a:t>Feature Vectors</a:t>
            </a:r>
            <a:endParaRPr lang="en-US" sz="1800" spc="-50" dirty="0">
              <a:solidFill>
                <a:srgbClr val="000000"/>
              </a:solidFill>
              <a:latin typeface="Garamond" panose="02020404030301010803" pitchFamily="18" charset="0"/>
              <a:ea typeface="Segoe UI" pitchFamily="34" charset="0"/>
              <a:cs typeface="Segoe UI" pitchFamily="34" charset="0"/>
            </a:endParaRPr>
          </a:p>
        </p:txBody>
      </p:sp>
      <p:cxnSp>
        <p:nvCxnSpPr>
          <p:cNvPr id="36" name="Straight Arrow Connector 35"/>
          <p:cNvCxnSpPr>
            <a:stCxn id="8" idx="4"/>
            <a:endCxn id="31" idx="1"/>
          </p:cNvCxnSpPr>
          <p:nvPr/>
        </p:nvCxnSpPr>
        <p:spPr>
          <a:xfrm>
            <a:off x="2928145" y="3234368"/>
            <a:ext cx="1189419" cy="0"/>
          </a:xfrm>
          <a:prstGeom prst="straightConnector1">
            <a:avLst/>
          </a:prstGeom>
          <a:ln w="3810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2862759" y="2673177"/>
            <a:ext cx="1282090" cy="553998"/>
          </a:xfrm>
          <a:prstGeom prst="rect">
            <a:avLst/>
          </a:prstGeom>
          <a:noFill/>
        </p:spPr>
        <p:txBody>
          <a:bodyPr wrap="square" lIns="0" tIns="0" rIns="0" bIns="0" rtlCol="0">
            <a:spAutoFit/>
          </a:bodyPr>
          <a:lstStyle/>
          <a:p>
            <a:pPr algn="ctr"/>
            <a:r>
              <a:rPr lang="en-US" sz="1800" dirty="0" smtClean="0">
                <a:solidFill>
                  <a:srgbClr val="000000"/>
                </a:solidFill>
                <a:latin typeface="Garamond" panose="02020404030301010803" pitchFamily="18" charset="0"/>
              </a:rPr>
              <a:t>Feature Extraction</a:t>
            </a:r>
          </a:p>
        </p:txBody>
      </p:sp>
      <p:cxnSp>
        <p:nvCxnSpPr>
          <p:cNvPr id="47" name="Straight Arrow Connector 46"/>
          <p:cNvCxnSpPr>
            <a:stCxn id="31" idx="3"/>
            <a:endCxn id="21" idx="1"/>
          </p:cNvCxnSpPr>
          <p:nvPr/>
        </p:nvCxnSpPr>
        <p:spPr>
          <a:xfrm flipV="1">
            <a:off x="4948837" y="3234367"/>
            <a:ext cx="1041772" cy="1"/>
          </a:xfrm>
          <a:prstGeom prst="straightConnector1">
            <a:avLst/>
          </a:prstGeom>
          <a:ln w="3810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4992317" y="2668463"/>
            <a:ext cx="923096" cy="553998"/>
          </a:xfrm>
          <a:prstGeom prst="rect">
            <a:avLst/>
          </a:prstGeom>
          <a:noFill/>
        </p:spPr>
        <p:txBody>
          <a:bodyPr wrap="square" lIns="0" tIns="0" rIns="0" bIns="0" rtlCol="0">
            <a:spAutoFit/>
          </a:bodyPr>
          <a:lstStyle/>
          <a:p>
            <a:pPr algn="ctr"/>
            <a:r>
              <a:rPr lang="en-US" sz="1800" dirty="0" smtClean="0">
                <a:solidFill>
                  <a:srgbClr val="000000"/>
                </a:solidFill>
                <a:latin typeface="Garamond" panose="02020404030301010803" pitchFamily="18" charset="0"/>
              </a:rPr>
              <a:t>Learning Algorithm</a:t>
            </a:r>
          </a:p>
        </p:txBody>
      </p:sp>
      <p:pic>
        <p:nvPicPr>
          <p:cNvPr id="20" name="Picture 2" descr="http://usdailyreview.com/wp-content/uploads/2015/04/Campaign-2016.jpe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939562" y="1508595"/>
            <a:ext cx="1359653" cy="767546"/>
          </a:xfrm>
          <a:prstGeom prst="rect">
            <a:avLst/>
          </a:prstGeom>
          <a:noFill/>
        </p:spPr>
      </p:pic>
      <p:pic>
        <p:nvPicPr>
          <p:cNvPr id="21" name="Picture 3" descr="C:\Users\Chengkai\AppData\Local\Temp\Rar$DR03.704\downloads\original-6017-5295379.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990609" y="2710492"/>
            <a:ext cx="1257561" cy="1047750"/>
          </a:xfrm>
          <a:prstGeom prst="rect">
            <a:avLst/>
          </a:prstGeom>
          <a:noFill/>
        </p:spPr>
      </p:pic>
      <p:sp>
        <p:nvSpPr>
          <p:cNvPr id="22" name="TextBox 21"/>
          <p:cNvSpPr txBox="1"/>
          <p:nvPr/>
        </p:nvSpPr>
        <p:spPr>
          <a:xfrm>
            <a:off x="7398529" y="1449779"/>
            <a:ext cx="1383521" cy="862224"/>
          </a:xfrm>
          <a:prstGeom prst="rect">
            <a:avLst/>
          </a:prstGeom>
          <a:noFill/>
        </p:spPr>
        <p:txBody>
          <a:bodyPr wrap="square" lIns="0" tIns="0" rIns="0" bIns="0" rtlCol="0">
            <a:spAutoFit/>
          </a:bodyPr>
          <a:lstStyle/>
          <a:p>
            <a:pPr>
              <a:lnSpc>
                <a:spcPts val="2200"/>
              </a:lnSpc>
            </a:pPr>
            <a:r>
              <a:rPr lang="en-US" sz="1800" dirty="0" smtClean="0">
                <a:latin typeface="Garamond" panose="02020404030301010803" pitchFamily="18" charset="0"/>
              </a:rPr>
              <a:t>2016 </a:t>
            </a:r>
          </a:p>
          <a:p>
            <a:pPr>
              <a:lnSpc>
                <a:spcPts val="2200"/>
              </a:lnSpc>
            </a:pPr>
            <a:r>
              <a:rPr lang="en-US" sz="1800" dirty="0" smtClean="0">
                <a:latin typeface="Garamond" panose="02020404030301010803" pitchFamily="18" charset="0"/>
              </a:rPr>
              <a:t>Presidential </a:t>
            </a:r>
          </a:p>
          <a:p>
            <a:pPr>
              <a:lnSpc>
                <a:spcPts val="2200"/>
              </a:lnSpc>
            </a:pPr>
            <a:r>
              <a:rPr lang="en-US" sz="1800" dirty="0" smtClean="0">
                <a:latin typeface="Garamond" panose="02020404030301010803" pitchFamily="18" charset="0"/>
              </a:rPr>
              <a:t>Debates</a:t>
            </a:r>
          </a:p>
        </p:txBody>
      </p:sp>
      <p:cxnSp>
        <p:nvCxnSpPr>
          <p:cNvPr id="35" name="Straight Arrow Connector 34"/>
          <p:cNvCxnSpPr>
            <a:stCxn id="20" idx="2"/>
            <a:endCxn id="21" idx="0"/>
          </p:cNvCxnSpPr>
          <p:nvPr/>
        </p:nvCxnSpPr>
        <p:spPr>
          <a:xfrm>
            <a:off x="6619389" y="2276141"/>
            <a:ext cx="1" cy="434351"/>
          </a:xfrm>
          <a:prstGeom prst="straightConnector1">
            <a:avLst/>
          </a:prstGeom>
          <a:ln w="3810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8" name="Picture 5" descr="magnifying glass"/>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743202" y="2850707"/>
            <a:ext cx="1248398" cy="772657"/>
          </a:xfrm>
          <a:prstGeom prst="rect">
            <a:avLst/>
          </a:prstGeom>
          <a:noFill/>
        </p:spPr>
      </p:pic>
      <p:sp>
        <p:nvSpPr>
          <p:cNvPr id="39" name="TextBox 38"/>
          <p:cNvSpPr txBox="1"/>
          <p:nvPr/>
        </p:nvSpPr>
        <p:spPr>
          <a:xfrm>
            <a:off x="7867027" y="3747292"/>
            <a:ext cx="1310521" cy="558486"/>
          </a:xfrm>
          <a:prstGeom prst="rect">
            <a:avLst/>
          </a:prstGeom>
          <a:noFill/>
        </p:spPr>
        <p:txBody>
          <a:bodyPr wrap="square" lIns="0" tIns="0" rIns="0" bIns="0" rtlCol="0">
            <a:spAutoFit/>
          </a:bodyPr>
          <a:lstStyle/>
          <a:p>
            <a:pPr>
              <a:lnSpc>
                <a:spcPts val="2200"/>
              </a:lnSpc>
            </a:pPr>
            <a:r>
              <a:rPr lang="en-US" sz="1800" dirty="0" smtClean="0">
                <a:latin typeface="Garamond" panose="02020404030301010803" pitchFamily="18" charset="0"/>
              </a:rPr>
              <a:t>Important factual claims</a:t>
            </a:r>
          </a:p>
        </p:txBody>
      </p:sp>
      <p:cxnSp>
        <p:nvCxnSpPr>
          <p:cNvPr id="40" name="Straight Arrow Connector 39"/>
          <p:cNvCxnSpPr>
            <a:stCxn id="21" idx="3"/>
            <a:endCxn id="38" idx="1"/>
          </p:cNvCxnSpPr>
          <p:nvPr/>
        </p:nvCxnSpPr>
        <p:spPr>
          <a:xfrm>
            <a:off x="7248170" y="3234367"/>
            <a:ext cx="495032" cy="2669"/>
          </a:xfrm>
          <a:prstGeom prst="straightConnector1">
            <a:avLst/>
          </a:prstGeom>
          <a:ln w="3810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Slide Number Placeholder 1"/>
          <p:cNvSpPr txBox="1">
            <a:spLocks/>
          </p:cNvSpPr>
          <p:nvPr/>
        </p:nvSpPr>
        <p:spPr>
          <a:xfrm>
            <a:off x="0" y="4852293"/>
            <a:ext cx="2133600" cy="274637"/>
          </a:xfrm>
          <a:prstGeom prst="rect">
            <a:avLst/>
          </a:prstGeom>
        </p:spPr>
        <p:txBody>
          <a:bodyPr/>
          <a:lst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r>
              <a:rPr lang="en-US" dirty="0" smtClean="0"/>
              <a:t>17</a:t>
            </a:r>
            <a:endParaRPr lang="en-US" dirty="0"/>
          </a:p>
        </p:txBody>
      </p:sp>
    </p:spTree>
    <p:extLst>
      <p:ext uri="{BB962C8B-B14F-4D97-AF65-F5344CB8AC3E}">
        <p14:creationId xmlns:p14="http://schemas.microsoft.com/office/powerpoint/2010/main" val="8558099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15425"/>
          </a:xfrm>
        </p:spPr>
        <p:txBody>
          <a:bodyPr/>
          <a:lstStyle/>
          <a:p>
            <a:r>
              <a:rPr lang="en-US" sz="4400" dirty="0" smtClean="0"/>
              <a:t>Dataset: Presidential Debate Transcripts</a:t>
            </a:r>
            <a:endParaRPr lang="en-US" sz="4400" dirty="0">
              <a:solidFill>
                <a:srgbClr val="0064B1"/>
              </a:solidFill>
            </a:endParaRPr>
          </a:p>
        </p:txBody>
      </p:sp>
      <p:sp>
        <p:nvSpPr>
          <p:cNvPr id="3" name="Text Placeholder 2"/>
          <p:cNvSpPr>
            <a:spLocks noGrp="1"/>
          </p:cNvSpPr>
          <p:nvPr>
            <p:ph type="body" sz="quarter" idx="10"/>
          </p:nvPr>
        </p:nvSpPr>
        <p:spPr>
          <a:xfrm>
            <a:off x="389435" y="1059490"/>
            <a:ext cx="8573589" cy="2403735"/>
          </a:xfrm>
        </p:spPr>
        <p:txBody>
          <a:bodyPr/>
          <a:lstStyle/>
          <a:p>
            <a:pPr marL="342900" lvl="1" indent="-342900">
              <a:buFont typeface="Courier New" panose="02070309020205020404" pitchFamily="49" charset="0"/>
              <a:buChar char="o"/>
            </a:pPr>
            <a:r>
              <a:rPr lang="en-US" sz="2800" dirty="0" smtClean="0"/>
              <a:t>Source</a:t>
            </a:r>
            <a:r>
              <a:rPr lang="en-US" sz="2800" dirty="0"/>
              <a:t>: </a:t>
            </a:r>
            <a:r>
              <a:rPr lang="en-US" sz="2800" dirty="0">
                <a:hlinkClick r:id="rId3"/>
              </a:rPr>
              <a:t>http://www.debates.org/index.php?page=debate-transcripts</a:t>
            </a:r>
            <a:r>
              <a:rPr lang="en-US" sz="2800" dirty="0"/>
              <a:t> </a:t>
            </a:r>
          </a:p>
          <a:p>
            <a:pPr marL="342900" lvl="1" indent="-342900">
              <a:buFont typeface="Courier New" panose="02070309020205020404" pitchFamily="49" charset="0"/>
              <a:buChar char="o"/>
            </a:pPr>
            <a:r>
              <a:rPr lang="en-US" sz="2800" dirty="0"/>
              <a:t>All 30 debates (11 </a:t>
            </a:r>
            <a:r>
              <a:rPr lang="en-US" sz="2800" dirty="0" smtClean="0"/>
              <a:t>general elections</a:t>
            </a:r>
            <a:r>
              <a:rPr lang="en-US" sz="2800" dirty="0"/>
              <a:t>) in history: 1960, 1976—2012</a:t>
            </a:r>
          </a:p>
          <a:p>
            <a:pPr marL="342900" lvl="1" indent="-342900">
              <a:buFont typeface="Courier New" panose="02070309020205020404" pitchFamily="49" charset="0"/>
              <a:buChar char="o"/>
            </a:pPr>
            <a:r>
              <a:rPr lang="en-US" sz="2800" dirty="0"/>
              <a:t>20k sentences by presidential candidates: removed very short (&lt; 5 words) </a:t>
            </a:r>
            <a:r>
              <a:rPr lang="en-US" sz="2800" dirty="0" smtClean="0"/>
              <a:t>sentences</a:t>
            </a:r>
          </a:p>
        </p:txBody>
      </p:sp>
      <p:sp>
        <p:nvSpPr>
          <p:cNvPr id="4" name="Slide Number Placeholder 3"/>
          <p:cNvSpPr>
            <a:spLocks noGrp="1"/>
          </p:cNvSpPr>
          <p:nvPr>
            <p:ph type="sldNum" sz="quarter" idx="4294967295"/>
          </p:nvPr>
        </p:nvSpPr>
        <p:spPr>
          <a:xfrm>
            <a:off x="0" y="4852293"/>
            <a:ext cx="2133600" cy="274637"/>
          </a:xfrm>
          <a:prstGeom prst="rect">
            <a:avLst/>
          </a:prstGeom>
        </p:spPr>
        <p:txBody>
          <a:bodyPr/>
          <a:lstStyle/>
          <a:p>
            <a:fld id="{30DB7900-D72E-4025-AF90-97BD6DF59E7D}" type="slidenum">
              <a:rPr lang="en-US" smtClean="0"/>
              <a:pPr/>
              <a:t>18</a:t>
            </a:fld>
            <a:endParaRPr lang="en-US"/>
          </a:p>
        </p:txBody>
      </p:sp>
    </p:spTree>
    <p:extLst>
      <p:ext uri="{BB962C8B-B14F-4D97-AF65-F5344CB8AC3E}">
        <p14:creationId xmlns:p14="http://schemas.microsoft.com/office/powerpoint/2010/main" val="11892816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498598"/>
          </a:xfrm>
        </p:spPr>
        <p:txBody>
          <a:bodyPr/>
          <a:lstStyle/>
          <a:p>
            <a:r>
              <a:rPr lang="en-US" sz="3600" dirty="0" smtClean="0"/>
              <a:t>Classification and Ranking by Check-worthiness</a:t>
            </a:r>
            <a:endParaRPr lang="en-US" sz="3600" dirty="0"/>
          </a:p>
        </p:txBody>
      </p:sp>
      <p:sp>
        <p:nvSpPr>
          <p:cNvPr id="6" name="Text Placeholder 2"/>
          <p:cNvSpPr>
            <a:spLocks noGrp="1"/>
          </p:cNvSpPr>
          <p:nvPr>
            <p:ph type="body" sz="quarter" idx="10"/>
          </p:nvPr>
        </p:nvSpPr>
        <p:spPr>
          <a:xfrm>
            <a:off x="389436" y="923925"/>
            <a:ext cx="8363938" cy="3274230"/>
          </a:xfrm>
        </p:spPr>
        <p:txBody>
          <a:bodyPr/>
          <a:lstStyle/>
          <a:p>
            <a:r>
              <a:rPr lang="en-US" sz="2800" dirty="0" smtClean="0">
                <a:solidFill>
                  <a:schemeClr val="accent5">
                    <a:lumMod val="75000"/>
                  </a:schemeClr>
                </a:solidFill>
              </a:rPr>
              <a:t>CFS: </a:t>
            </a:r>
            <a:r>
              <a:rPr lang="en-US" sz="2800" dirty="0" smtClean="0"/>
              <a:t>Important </a:t>
            </a:r>
            <a:r>
              <a:rPr lang="en-US" sz="2800" dirty="0"/>
              <a:t>factual </a:t>
            </a:r>
            <a:r>
              <a:rPr lang="en-US" sz="2800" dirty="0" smtClean="0"/>
              <a:t>claims</a:t>
            </a:r>
            <a:endParaRPr lang="en-US" sz="2800" dirty="0" smtClean="0">
              <a:solidFill>
                <a:schemeClr val="tx1"/>
              </a:solidFill>
            </a:endParaRPr>
          </a:p>
          <a:p>
            <a:r>
              <a:rPr lang="en-US" sz="2000" dirty="0" smtClean="0">
                <a:solidFill>
                  <a:schemeClr val="tx1"/>
                </a:solidFill>
              </a:rPr>
              <a:t>“</a:t>
            </a:r>
            <a:r>
              <a:rPr lang="en-US" sz="2000" dirty="0">
                <a:solidFill>
                  <a:schemeClr val="tx1"/>
                </a:solidFill>
              </a:rPr>
              <a:t>We spend less on the military today than at any time in our history</a:t>
            </a:r>
            <a:r>
              <a:rPr lang="en-US" sz="2000" dirty="0" smtClean="0">
                <a:solidFill>
                  <a:schemeClr val="tx1"/>
                </a:solidFill>
              </a:rPr>
              <a:t>.”     “</a:t>
            </a:r>
            <a:r>
              <a:rPr lang="en-US" sz="2000" dirty="0">
                <a:solidFill>
                  <a:schemeClr val="tx1"/>
                </a:solidFill>
              </a:rPr>
              <a:t>The President’s position on gay marriage has changed</a:t>
            </a:r>
            <a:r>
              <a:rPr lang="en-US" sz="2000" dirty="0" smtClean="0">
                <a:solidFill>
                  <a:schemeClr val="tx1"/>
                </a:solidFill>
              </a:rPr>
              <a:t>.”     “</a:t>
            </a:r>
            <a:r>
              <a:rPr lang="en-US" sz="2000" dirty="0">
                <a:solidFill>
                  <a:schemeClr val="tx1"/>
                </a:solidFill>
              </a:rPr>
              <a:t>More people are unemployed today than four years ago</a:t>
            </a:r>
            <a:r>
              <a:rPr lang="en-US" sz="2000" dirty="0" smtClean="0">
                <a:solidFill>
                  <a:schemeClr val="tx1"/>
                </a:solidFill>
              </a:rPr>
              <a:t>.”</a:t>
            </a:r>
          </a:p>
          <a:p>
            <a:r>
              <a:rPr lang="en-US" sz="2800" dirty="0" smtClean="0">
                <a:solidFill>
                  <a:schemeClr val="accent5">
                    <a:lumMod val="75000"/>
                  </a:schemeClr>
                </a:solidFill>
              </a:rPr>
              <a:t>UFS: </a:t>
            </a:r>
            <a:r>
              <a:rPr lang="en-US" sz="2800" dirty="0" smtClean="0"/>
              <a:t>Unimportant </a:t>
            </a:r>
            <a:r>
              <a:rPr lang="en-US" sz="2800" dirty="0"/>
              <a:t>factual </a:t>
            </a:r>
            <a:r>
              <a:rPr lang="en-US" sz="2800" dirty="0" smtClean="0"/>
              <a:t>claims</a:t>
            </a:r>
            <a:endParaRPr lang="en-US" sz="2800" dirty="0">
              <a:solidFill>
                <a:schemeClr val="tx1"/>
              </a:solidFill>
            </a:endParaRPr>
          </a:p>
          <a:p>
            <a:r>
              <a:rPr lang="en-US" sz="2000" dirty="0" smtClean="0">
                <a:solidFill>
                  <a:schemeClr val="tx1"/>
                </a:solidFill>
              </a:rPr>
              <a:t>“</a:t>
            </a:r>
            <a:r>
              <a:rPr lang="en-US" sz="2000" dirty="0">
                <a:solidFill>
                  <a:schemeClr val="tx1"/>
                </a:solidFill>
              </a:rPr>
              <a:t>I was in Iowa yesterday</a:t>
            </a:r>
            <a:r>
              <a:rPr lang="en-US" sz="2000" dirty="0" smtClean="0">
                <a:solidFill>
                  <a:schemeClr val="tx1"/>
                </a:solidFill>
              </a:rPr>
              <a:t>.”    “</a:t>
            </a:r>
            <a:r>
              <a:rPr lang="en-US" sz="2000" dirty="0">
                <a:solidFill>
                  <a:schemeClr val="tx1"/>
                </a:solidFill>
              </a:rPr>
              <a:t>My mother enjoys cooking</a:t>
            </a:r>
            <a:r>
              <a:rPr lang="en-US" sz="2000" dirty="0" smtClean="0">
                <a:solidFill>
                  <a:schemeClr val="tx1"/>
                </a:solidFill>
              </a:rPr>
              <a:t>.”    “</a:t>
            </a:r>
            <a:r>
              <a:rPr lang="en-US" sz="2000" dirty="0">
                <a:solidFill>
                  <a:schemeClr val="tx1"/>
                </a:solidFill>
              </a:rPr>
              <a:t>I ran for President once before.”</a:t>
            </a:r>
          </a:p>
          <a:p>
            <a:r>
              <a:rPr lang="en-US" sz="2800" dirty="0" smtClean="0">
                <a:solidFill>
                  <a:schemeClr val="accent5">
                    <a:lumMod val="75000"/>
                  </a:schemeClr>
                </a:solidFill>
              </a:rPr>
              <a:t>NFS: </a:t>
            </a:r>
            <a:r>
              <a:rPr lang="en-US" sz="2800" dirty="0" smtClean="0"/>
              <a:t>No </a:t>
            </a:r>
            <a:r>
              <a:rPr lang="en-US" sz="2800" dirty="0"/>
              <a:t>factual claims </a:t>
            </a:r>
            <a:r>
              <a:rPr lang="en-US" sz="2800" dirty="0" smtClean="0"/>
              <a:t>(opinions</a:t>
            </a:r>
            <a:r>
              <a:rPr lang="en-US" sz="2800" dirty="0"/>
              <a:t>, </a:t>
            </a:r>
            <a:r>
              <a:rPr lang="en-US" sz="2800" dirty="0" smtClean="0"/>
              <a:t>questions </a:t>
            </a:r>
            <a:r>
              <a:rPr lang="en-US" sz="2800" dirty="0"/>
              <a:t>&amp; declarations)</a:t>
            </a:r>
            <a:endParaRPr lang="en-US" sz="2800" dirty="0" smtClean="0">
              <a:solidFill>
                <a:schemeClr val="tx1"/>
              </a:solidFill>
            </a:endParaRPr>
          </a:p>
          <a:p>
            <a:r>
              <a:rPr lang="en-US" sz="2000" dirty="0" smtClean="0">
                <a:solidFill>
                  <a:schemeClr val="tx1"/>
                </a:solidFill>
              </a:rPr>
              <a:t>“</a:t>
            </a:r>
            <a:r>
              <a:rPr lang="en-US" sz="2000" dirty="0">
                <a:solidFill>
                  <a:schemeClr val="tx1"/>
                </a:solidFill>
              </a:rPr>
              <a:t>Iran must not get nuclear weapons</a:t>
            </a:r>
            <a:r>
              <a:rPr lang="en-US" sz="2000" dirty="0" smtClean="0">
                <a:solidFill>
                  <a:schemeClr val="tx1"/>
                </a:solidFill>
              </a:rPr>
              <a:t>.”    “</a:t>
            </a:r>
            <a:r>
              <a:rPr lang="en-US" sz="2000" dirty="0">
                <a:solidFill>
                  <a:schemeClr val="tx1"/>
                </a:solidFill>
              </a:rPr>
              <a:t>7% unemployment is too high</a:t>
            </a:r>
            <a:r>
              <a:rPr lang="en-US" sz="2000" dirty="0" smtClean="0">
                <a:solidFill>
                  <a:schemeClr val="tx1"/>
                </a:solidFill>
              </a:rPr>
              <a:t>.”    “</a:t>
            </a:r>
            <a:r>
              <a:rPr lang="en-US" sz="2000" dirty="0">
                <a:solidFill>
                  <a:schemeClr val="tx1"/>
                </a:solidFill>
              </a:rPr>
              <a:t>My opponent is wishy-washy</a:t>
            </a:r>
            <a:r>
              <a:rPr lang="en-US" sz="2000" dirty="0" smtClean="0">
                <a:solidFill>
                  <a:schemeClr val="tx1"/>
                </a:solidFill>
              </a:rPr>
              <a:t>.”    “</a:t>
            </a:r>
            <a:r>
              <a:rPr lang="en-US" sz="2000" dirty="0">
                <a:solidFill>
                  <a:schemeClr val="tx1"/>
                </a:solidFill>
              </a:rPr>
              <a:t>I will be tough on crime</a:t>
            </a:r>
            <a:r>
              <a:rPr lang="en-US" sz="2000" dirty="0" smtClean="0">
                <a:solidFill>
                  <a:schemeClr val="tx1"/>
                </a:solidFill>
              </a:rPr>
              <a:t>.”    "</a:t>
            </a:r>
            <a:r>
              <a:rPr lang="en-US" sz="2000" dirty="0">
                <a:solidFill>
                  <a:schemeClr val="tx1"/>
                </a:solidFill>
              </a:rPr>
              <a:t>Why should we do that</a:t>
            </a:r>
            <a:r>
              <a:rPr lang="en-US" sz="2000" dirty="0" smtClean="0">
                <a:solidFill>
                  <a:schemeClr val="tx1"/>
                </a:solidFill>
              </a:rPr>
              <a:t>?“    “</a:t>
            </a:r>
            <a:r>
              <a:rPr lang="en-US" sz="2000" dirty="0">
                <a:solidFill>
                  <a:schemeClr val="tx1"/>
                </a:solidFill>
              </a:rPr>
              <a:t>Hello, New Hampshire</a:t>
            </a:r>
            <a:r>
              <a:rPr lang="en-US" sz="2000" dirty="0" smtClean="0">
                <a:solidFill>
                  <a:schemeClr val="tx1"/>
                </a:solidFill>
              </a:rPr>
              <a:t>!”    “</a:t>
            </a:r>
            <a:r>
              <a:rPr lang="en-US" sz="2000" dirty="0">
                <a:solidFill>
                  <a:schemeClr val="tx1"/>
                </a:solidFill>
              </a:rPr>
              <a:t>Our plan is to reduce tax rate by 10</a:t>
            </a:r>
            <a:r>
              <a:rPr lang="en-US" sz="2000" dirty="0" smtClean="0">
                <a:solidFill>
                  <a:schemeClr val="tx1"/>
                </a:solidFill>
              </a:rPr>
              <a:t>%.”</a:t>
            </a:r>
            <a:endParaRPr lang="en-US" sz="2000" dirty="0">
              <a:solidFill>
                <a:schemeClr val="tx1"/>
              </a:solidFill>
            </a:endParaRPr>
          </a:p>
        </p:txBody>
      </p:sp>
      <p:sp>
        <p:nvSpPr>
          <p:cNvPr id="4" name="Slide Number Placeholder 3"/>
          <p:cNvSpPr>
            <a:spLocks noGrp="1"/>
          </p:cNvSpPr>
          <p:nvPr>
            <p:ph type="sldNum" sz="quarter" idx="4294967295"/>
          </p:nvPr>
        </p:nvSpPr>
        <p:spPr>
          <a:xfrm>
            <a:off x="0" y="4852293"/>
            <a:ext cx="2133600" cy="274637"/>
          </a:xfrm>
          <a:prstGeom prst="rect">
            <a:avLst/>
          </a:prstGeom>
        </p:spPr>
        <p:txBody>
          <a:bodyPr/>
          <a:lstStyle/>
          <a:p>
            <a:fld id="{30DB7900-D72E-4025-AF90-97BD6DF59E7D}" type="slidenum">
              <a:rPr lang="en-US" smtClean="0"/>
              <a:pPr/>
              <a:t>19</a:t>
            </a:fld>
            <a:endParaRPr lang="en-US" dirty="0"/>
          </a:p>
        </p:txBody>
      </p:sp>
    </p:spTree>
    <p:extLst>
      <p:ext uri="{BB962C8B-B14F-4D97-AF65-F5344CB8AC3E}">
        <p14:creationId xmlns:p14="http://schemas.microsoft.com/office/powerpoint/2010/main" val="18991061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p:nvPr>
        </p:nvSpPr>
        <p:spPr>
          <a:xfrm>
            <a:off x="160836" y="171450"/>
            <a:ext cx="6832632" cy="997196"/>
          </a:xfrm>
        </p:spPr>
        <p:txBody>
          <a:bodyPr/>
          <a:lstStyle/>
          <a:p>
            <a:r>
              <a:rPr lang="en-US" sz="3600" b="1" dirty="0" smtClean="0">
                <a:solidFill>
                  <a:srgbClr val="0064B1"/>
                </a:solidFill>
              </a:rPr>
              <a:t>Innovative </a:t>
            </a:r>
            <a:r>
              <a:rPr lang="en-US" sz="3600" b="1" dirty="0">
                <a:solidFill>
                  <a:srgbClr val="0064B1"/>
                </a:solidFill>
              </a:rPr>
              <a:t>Database and Information Systems Research </a:t>
            </a:r>
            <a:r>
              <a:rPr lang="en-US" sz="3600" b="1" dirty="0" smtClean="0">
                <a:solidFill>
                  <a:srgbClr val="0064B1"/>
                </a:solidFill>
              </a:rPr>
              <a:t>Laboratory</a:t>
            </a:r>
            <a:endParaRPr lang="en-US" sz="3600" b="1" dirty="0">
              <a:solidFill>
                <a:srgbClr val="0064B1"/>
              </a:solidFill>
            </a:endParaRPr>
          </a:p>
        </p:txBody>
      </p:sp>
      <p:sp>
        <p:nvSpPr>
          <p:cNvPr id="16" name="Text Placeholder 2"/>
          <p:cNvSpPr>
            <a:spLocks noGrp="1"/>
          </p:cNvSpPr>
          <p:nvPr>
            <p:ph type="body" sz="quarter" idx="10"/>
          </p:nvPr>
        </p:nvSpPr>
        <p:spPr>
          <a:xfrm>
            <a:off x="389435" y="1558834"/>
            <a:ext cx="8432831" cy="3379387"/>
          </a:xfrm>
        </p:spPr>
        <p:txBody>
          <a:bodyPr/>
          <a:lstStyle/>
          <a:p>
            <a:pPr algn="ctr">
              <a:spcAft>
                <a:spcPts val="0"/>
              </a:spcAft>
            </a:pPr>
            <a:r>
              <a:rPr lang="en-US" sz="2800" dirty="0" smtClean="0">
                <a:solidFill>
                  <a:schemeClr val="tx1"/>
                </a:solidFill>
                <a:latin typeface="Garamond" panose="02020404030301010803" pitchFamily="18" charset="0"/>
              </a:rPr>
              <a:t>Chengkai Li, Associate </a:t>
            </a:r>
            <a:r>
              <a:rPr lang="en-US" sz="2800" dirty="0" smtClean="0">
                <a:solidFill>
                  <a:schemeClr val="tx1"/>
                </a:solidFill>
                <a:latin typeface="Garamond" panose="02020404030301010803" pitchFamily="18" charset="0"/>
              </a:rPr>
              <a:t>Professor and Associate Chair</a:t>
            </a:r>
            <a:endParaRPr lang="en-US" sz="2800" dirty="0" smtClean="0">
              <a:solidFill>
                <a:schemeClr val="tx1"/>
              </a:solidFill>
              <a:latin typeface="Garamond" panose="02020404030301010803" pitchFamily="18" charset="0"/>
            </a:endParaRPr>
          </a:p>
          <a:p>
            <a:pPr>
              <a:spcAft>
                <a:spcPts val="0"/>
              </a:spcAft>
            </a:pPr>
            <a:endParaRPr lang="en-US" sz="2000" dirty="0" smtClean="0">
              <a:solidFill>
                <a:srgbClr val="F58026"/>
              </a:solidFill>
              <a:latin typeface="Garamond" panose="02020404030301010803" pitchFamily="18" charset="0"/>
            </a:endParaRPr>
          </a:p>
          <a:p>
            <a:pPr>
              <a:spcAft>
                <a:spcPts val="0"/>
              </a:spcAft>
            </a:pPr>
            <a:r>
              <a:rPr lang="en-US" sz="2800" dirty="0" smtClean="0">
                <a:solidFill>
                  <a:srgbClr val="F58026"/>
                </a:solidFill>
                <a:latin typeface="Garamond" panose="02020404030301010803" pitchFamily="18" charset="0"/>
              </a:rPr>
              <a:t>Research areas</a:t>
            </a:r>
          </a:p>
          <a:p>
            <a:pPr marL="342900" lvl="1" indent="-342900">
              <a:spcAft>
                <a:spcPts val="0"/>
              </a:spcAft>
              <a:buFont typeface="Courier New" panose="02070309020205020404" pitchFamily="49" charset="0"/>
              <a:buChar char="o"/>
            </a:pPr>
            <a:r>
              <a:rPr lang="en-US" sz="2000" dirty="0" smtClean="0">
                <a:solidFill>
                  <a:schemeClr val="tx1"/>
                </a:solidFill>
                <a:latin typeface="Garamond" panose="02020404030301010803" pitchFamily="18" charset="0"/>
              </a:rPr>
              <a:t>Big Data </a:t>
            </a:r>
            <a:r>
              <a:rPr lang="en-US" sz="2000" dirty="0" smtClean="0">
                <a:solidFill>
                  <a:schemeClr val="tx1"/>
                </a:solidFill>
                <a:latin typeface="Garamond" panose="02020404030301010803" pitchFamily="18" charset="0"/>
              </a:rPr>
              <a:t>Intelligence and </a:t>
            </a:r>
            <a:r>
              <a:rPr lang="en-US" sz="2000" dirty="0" smtClean="0">
                <a:solidFill>
                  <a:schemeClr val="tx1"/>
                </a:solidFill>
                <a:latin typeface="Garamond" panose="02020404030301010803" pitchFamily="18" charset="0"/>
              </a:rPr>
              <a:t>Data Science (Database, Data Mining, Natural Language Processing)</a:t>
            </a:r>
            <a:endParaRPr lang="en-US" sz="2800" dirty="0" smtClean="0">
              <a:solidFill>
                <a:srgbClr val="F58026"/>
              </a:solidFill>
              <a:latin typeface="Garamond" panose="02020404030301010803" pitchFamily="18" charset="0"/>
            </a:endParaRPr>
          </a:p>
          <a:p>
            <a:pPr>
              <a:spcAft>
                <a:spcPts val="0"/>
              </a:spcAft>
            </a:pPr>
            <a:r>
              <a:rPr lang="en-US" sz="2800" dirty="0" smtClean="0">
                <a:solidFill>
                  <a:srgbClr val="F58026"/>
                </a:solidFill>
                <a:latin typeface="Garamond" panose="02020404030301010803" pitchFamily="18" charset="0"/>
              </a:rPr>
              <a:t>Research directions</a:t>
            </a:r>
            <a:endParaRPr lang="en-US" sz="2800" dirty="0">
              <a:solidFill>
                <a:srgbClr val="F58026"/>
              </a:solidFill>
              <a:latin typeface="Garamond" panose="02020404030301010803" pitchFamily="18" charset="0"/>
            </a:endParaRPr>
          </a:p>
          <a:p>
            <a:pPr marL="342900" lvl="1" indent="-342900">
              <a:spcAft>
                <a:spcPts val="0"/>
              </a:spcAft>
              <a:buFont typeface="Courier New" panose="02070309020205020404" pitchFamily="49" charset="0"/>
              <a:buChar char="o"/>
            </a:pPr>
            <a:r>
              <a:rPr lang="en-US" sz="2000" dirty="0" smtClean="0">
                <a:solidFill>
                  <a:schemeClr val="tx1"/>
                </a:solidFill>
                <a:latin typeface="Garamond" panose="02020404030301010803" pitchFamily="18" charset="0"/>
              </a:rPr>
              <a:t>computational journalism, computational fact-checking </a:t>
            </a:r>
            <a:endParaRPr lang="en-US" sz="2000" dirty="0" smtClean="0">
              <a:solidFill>
                <a:schemeClr val="tx1"/>
              </a:solidFill>
              <a:latin typeface="Garamond" panose="02020404030301010803" pitchFamily="18" charset="0"/>
            </a:endParaRPr>
          </a:p>
          <a:p>
            <a:pPr marL="342900" lvl="1" indent="-342900">
              <a:spcAft>
                <a:spcPts val="0"/>
              </a:spcAft>
              <a:buFont typeface="Courier New" panose="02070309020205020404" pitchFamily="49" charset="0"/>
              <a:buChar char="o"/>
            </a:pPr>
            <a:r>
              <a:rPr lang="en-US" sz="2000" dirty="0" smtClean="0">
                <a:solidFill>
                  <a:schemeClr val="tx1"/>
                </a:solidFill>
                <a:latin typeface="Garamond" panose="02020404030301010803" pitchFamily="18" charset="0"/>
              </a:rPr>
              <a:t>crowdsourcing </a:t>
            </a:r>
            <a:r>
              <a:rPr lang="en-US" sz="2000" dirty="0">
                <a:solidFill>
                  <a:schemeClr val="tx1"/>
                </a:solidFill>
                <a:latin typeface="Garamond" panose="02020404030301010803" pitchFamily="18" charset="0"/>
              </a:rPr>
              <a:t>and human </a:t>
            </a:r>
            <a:r>
              <a:rPr lang="en-US" sz="2000" dirty="0" smtClean="0">
                <a:solidFill>
                  <a:schemeClr val="tx1"/>
                </a:solidFill>
                <a:latin typeface="Garamond" panose="02020404030301010803" pitchFamily="18" charset="0"/>
              </a:rPr>
              <a:t>computation</a:t>
            </a:r>
          </a:p>
          <a:p>
            <a:pPr marL="342900" lvl="1" indent="-342900">
              <a:spcAft>
                <a:spcPts val="0"/>
              </a:spcAft>
              <a:buFont typeface="Courier New" panose="02070309020205020404" pitchFamily="49" charset="0"/>
              <a:buChar char="o"/>
            </a:pPr>
            <a:r>
              <a:rPr lang="en-US" dirty="0"/>
              <a:t>c</a:t>
            </a:r>
            <a:r>
              <a:rPr lang="en-US" dirty="0" smtClean="0"/>
              <a:t>ybersecurity, social bots</a:t>
            </a:r>
            <a:endParaRPr lang="en-US" sz="2000" dirty="0" smtClean="0">
              <a:solidFill>
                <a:schemeClr val="tx1"/>
              </a:solidFill>
              <a:latin typeface="Garamond" panose="02020404030301010803" pitchFamily="18" charset="0"/>
            </a:endParaRPr>
          </a:p>
          <a:p>
            <a:pPr marL="342900" lvl="1" indent="-342900">
              <a:spcAft>
                <a:spcPts val="0"/>
              </a:spcAft>
              <a:buFont typeface="Courier New" panose="02070309020205020404" pitchFamily="49" charset="0"/>
              <a:buChar char="o"/>
            </a:pPr>
            <a:r>
              <a:rPr lang="en-US" sz="2000" dirty="0" smtClean="0">
                <a:solidFill>
                  <a:schemeClr val="tx1"/>
                </a:solidFill>
                <a:latin typeface="Garamond" panose="02020404030301010803" pitchFamily="18" charset="0"/>
              </a:rPr>
              <a:t>data </a:t>
            </a:r>
            <a:r>
              <a:rPr lang="en-US" sz="2000" dirty="0">
                <a:solidFill>
                  <a:schemeClr val="tx1"/>
                </a:solidFill>
                <a:latin typeface="Garamond" panose="02020404030301010803" pitchFamily="18" charset="0"/>
              </a:rPr>
              <a:t>exploration by ranking/skyline/preference </a:t>
            </a:r>
            <a:r>
              <a:rPr lang="en-US" sz="2000" dirty="0" smtClean="0">
                <a:solidFill>
                  <a:schemeClr val="tx1"/>
                </a:solidFill>
                <a:latin typeface="Garamond" panose="02020404030301010803" pitchFamily="18" charset="0"/>
              </a:rPr>
              <a:t>queries</a:t>
            </a:r>
          </a:p>
          <a:p>
            <a:pPr marL="342900" lvl="1" indent="-342900">
              <a:spcAft>
                <a:spcPts val="0"/>
              </a:spcAft>
              <a:buFont typeface="Courier New" panose="02070309020205020404" pitchFamily="49" charset="0"/>
              <a:buChar char="o"/>
            </a:pPr>
            <a:r>
              <a:rPr lang="en-US" dirty="0"/>
              <a:t>graph database usability, knowledge </a:t>
            </a:r>
            <a:r>
              <a:rPr lang="en-US" dirty="0" smtClean="0"/>
              <a:t>graphs</a:t>
            </a:r>
            <a:endParaRPr lang="en-US" dirty="0"/>
          </a:p>
        </p:txBody>
      </p:sp>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29268" y="0"/>
            <a:ext cx="1974259" cy="1110522"/>
          </a:xfrm>
          <a:prstGeom prst="rect">
            <a:avLst/>
          </a:prstGeom>
        </p:spPr>
      </p:pic>
      <p:sp>
        <p:nvSpPr>
          <p:cNvPr id="18" name="Title 1"/>
          <p:cNvSpPr txBox="1">
            <a:spLocks/>
          </p:cNvSpPr>
          <p:nvPr/>
        </p:nvSpPr>
        <p:spPr>
          <a:xfrm>
            <a:off x="7183759" y="888923"/>
            <a:ext cx="1854230" cy="443198"/>
          </a:xfrm>
          <a:prstGeom prst="rect">
            <a:avLst/>
          </a:prstGeom>
        </p:spPr>
        <p:txBody>
          <a:bodyPr vert="horz" wrap="square" lIns="0" tIns="0" rIns="0" bIns="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solidFill>
                  <a:schemeClr val="accent5">
                    <a:lumMod val="75000"/>
                  </a:schemeClr>
                </a:solidFill>
                <a:effectLst/>
                <a:latin typeface="Garamond" panose="02020404030301010803" pitchFamily="18" charset="0"/>
                <a:ea typeface="+mn-ea"/>
                <a:cs typeface="Arial" charset="0"/>
              </a:defRPr>
            </a:lvl1pPr>
          </a:lstStyle>
          <a:p>
            <a:r>
              <a:rPr lang="en-US" sz="3200" b="1" dirty="0" smtClean="0"/>
              <a:t>idir.uta.edu</a:t>
            </a:r>
            <a:endParaRPr lang="en-US" sz="3200" b="1" dirty="0"/>
          </a:p>
        </p:txBody>
      </p:sp>
      <p:sp>
        <p:nvSpPr>
          <p:cNvPr id="2" name="Slide Number Placeholder 1"/>
          <p:cNvSpPr>
            <a:spLocks noGrp="1"/>
          </p:cNvSpPr>
          <p:nvPr>
            <p:ph type="sldNum" sz="quarter" idx="4294967295"/>
          </p:nvPr>
        </p:nvSpPr>
        <p:spPr>
          <a:xfrm>
            <a:off x="0" y="4852293"/>
            <a:ext cx="2133600" cy="274637"/>
          </a:xfrm>
          <a:prstGeom prst="rect">
            <a:avLst/>
          </a:prstGeom>
        </p:spPr>
        <p:txBody>
          <a:bodyPr/>
          <a:lstStyle/>
          <a:p>
            <a:fld id="{30DB7900-D72E-4025-AF90-97BD6DF59E7D}" type="slidenum">
              <a:rPr lang="en-US" smtClean="0"/>
              <a:pPr/>
              <a:t>2</a:t>
            </a:fld>
            <a:endParaRPr lang="en-US" dirty="0"/>
          </a:p>
        </p:txBody>
      </p:sp>
    </p:spTree>
    <p:extLst>
      <p:ext uri="{BB962C8B-B14F-4D97-AF65-F5344CB8AC3E}">
        <p14:creationId xmlns:p14="http://schemas.microsoft.com/office/powerpoint/2010/main" val="20041707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smtClean="0"/>
              <a:t>Feature Extraction</a:t>
            </a:r>
            <a:endParaRPr lang="en-US" dirty="0"/>
          </a:p>
        </p:txBody>
      </p:sp>
      <p:sp>
        <p:nvSpPr>
          <p:cNvPr id="5" name="Subtitle 2"/>
          <p:cNvSpPr txBox="1">
            <a:spLocks/>
          </p:cNvSpPr>
          <p:nvPr/>
        </p:nvSpPr>
        <p:spPr>
          <a:xfrm>
            <a:off x="767289" y="1981187"/>
            <a:ext cx="7867818" cy="457200"/>
          </a:xfrm>
          <a:prstGeom prst="rect">
            <a:avLst/>
          </a:prstGeom>
          <a:ln w="12700">
            <a:solidFill>
              <a:schemeClr val="tx1"/>
            </a:solidFill>
          </a:ln>
        </p:spPr>
        <p:txBody>
          <a:bodyPr vert="horz" wrap="square" lIns="0" tIns="0" rIns="0" bIns="0" rtlCol="0" anchor="ctr">
            <a:noAutofit/>
          </a:bodyPr>
          <a:lstStyle/>
          <a:p>
            <a:pPr marL="0" marR="0" lvl="0" indent="0" algn="just" defTabSz="686047" rtl="0" eaLnBrk="1" fontAlgn="auto" latinLnBrk="0" hangingPunct="1">
              <a:lnSpc>
                <a:spcPct val="90000"/>
              </a:lnSpc>
              <a:spcBef>
                <a:spcPts val="0"/>
              </a:spcBef>
              <a:spcAft>
                <a:spcPts val="0"/>
              </a:spcAft>
              <a:buClrTx/>
              <a:buSzTx/>
              <a:buFont typeface="Courier New" panose="02070309020205020404" pitchFamily="49" charset="0"/>
              <a:buNone/>
              <a:tabLst/>
              <a:defRPr/>
            </a:pPr>
            <a:r>
              <a:rPr kumimoji="0" lang="en-US" sz="2500" b="0" i="0" u="none" strike="noStrike" kern="1200" cap="none" spc="0" normalizeH="0" baseline="0" noProof="0" dirty="0" smtClean="0">
                <a:ln>
                  <a:noFill/>
                </a:ln>
                <a:effectLst/>
                <a:uLnTx/>
                <a:uFillTx/>
                <a:latin typeface="Garamond" panose="02020404030301010803" pitchFamily="18" charset="0"/>
                <a:ea typeface="+mn-ea"/>
                <a:cs typeface="+mn-cs"/>
              </a:rPr>
              <a:t> I was in a </a:t>
            </a:r>
            <a:r>
              <a:rPr kumimoji="0" lang="en-US" sz="2500" b="0" i="0" u="sng" strike="noStrike" kern="1200" cap="none" spc="0" normalizeH="0" baseline="0" noProof="0" dirty="0" smtClean="0">
                <a:ln>
                  <a:noFill/>
                </a:ln>
                <a:effectLst/>
                <a:uLnTx/>
                <a:uFillTx/>
                <a:latin typeface="Garamond" panose="02020404030301010803" pitchFamily="18" charset="0"/>
                <a:ea typeface="+mn-ea"/>
                <a:cs typeface="+mn-cs"/>
              </a:rPr>
              <a:t>state</a:t>
            </a:r>
            <a:r>
              <a:rPr kumimoji="0" lang="en-US" sz="2500" b="0" i="0" u="none" strike="noStrike" kern="1200" cap="none" spc="0" normalizeH="0" baseline="0" noProof="0" dirty="0" smtClean="0">
                <a:ln>
                  <a:noFill/>
                </a:ln>
                <a:effectLst/>
                <a:uLnTx/>
                <a:uFillTx/>
                <a:latin typeface="Garamond" panose="02020404030301010803" pitchFamily="18" charset="0"/>
                <a:ea typeface="+mn-ea"/>
                <a:cs typeface="+mn-cs"/>
              </a:rPr>
              <a:t> where my legislature was </a:t>
            </a:r>
            <a:r>
              <a:rPr kumimoji="0" lang="en-US" sz="2500" b="0" i="0" u="sng" strike="noStrike" kern="1200" cap="none" spc="0" normalizeH="0" baseline="0" noProof="0" dirty="0" smtClean="0">
                <a:ln>
                  <a:noFill/>
                </a:ln>
                <a:effectLst/>
                <a:uLnTx/>
                <a:uFillTx/>
                <a:latin typeface="Garamond" panose="02020404030301010803" pitchFamily="18" charset="0"/>
                <a:ea typeface="+mn-ea"/>
                <a:cs typeface="+mn-cs"/>
              </a:rPr>
              <a:t>87 percent</a:t>
            </a:r>
            <a:r>
              <a:rPr kumimoji="0" lang="en-US" sz="2500" b="0" i="0" u="none" strike="noStrike" kern="1200" cap="none" spc="0" normalizeH="0" baseline="0" noProof="0" dirty="0" smtClean="0">
                <a:ln>
                  <a:noFill/>
                </a:ln>
                <a:effectLst/>
                <a:uLnTx/>
                <a:uFillTx/>
                <a:latin typeface="Garamond" panose="02020404030301010803" pitchFamily="18" charset="0"/>
                <a:ea typeface="+mn-ea"/>
                <a:cs typeface="+mn-cs"/>
              </a:rPr>
              <a:t> </a:t>
            </a:r>
            <a:r>
              <a:rPr kumimoji="0" lang="en-US" sz="2500" b="0" i="0" u="sng" strike="noStrike" kern="1200" cap="none" spc="0" normalizeH="0" baseline="0" noProof="0" dirty="0" smtClean="0">
                <a:ln>
                  <a:noFill/>
                </a:ln>
                <a:effectLst/>
                <a:uLnTx/>
                <a:uFillTx/>
                <a:latin typeface="Garamond" panose="02020404030301010803" pitchFamily="18" charset="0"/>
                <a:ea typeface="+mn-ea"/>
                <a:cs typeface="+mn-cs"/>
              </a:rPr>
              <a:t>Democrat.</a:t>
            </a:r>
            <a:endParaRPr kumimoji="0" lang="en-US" sz="2500" b="0" i="0" u="sng" strike="noStrike" kern="1200" cap="none" spc="0" normalizeH="0" baseline="0" noProof="0" dirty="0">
              <a:ln>
                <a:noFill/>
              </a:ln>
              <a:effectLst/>
              <a:uLnTx/>
              <a:uFillTx/>
              <a:latin typeface="Garamond" panose="02020404030301010803" pitchFamily="18" charset="0"/>
              <a:ea typeface="+mn-ea"/>
              <a:cs typeface="+mn-cs"/>
            </a:endParaRPr>
          </a:p>
        </p:txBody>
      </p:sp>
      <p:sp>
        <p:nvSpPr>
          <p:cNvPr id="7" name="Subtitle 2"/>
          <p:cNvSpPr txBox="1">
            <a:spLocks/>
          </p:cNvSpPr>
          <p:nvPr/>
        </p:nvSpPr>
        <p:spPr>
          <a:xfrm>
            <a:off x="5613861" y="2809252"/>
            <a:ext cx="1487606" cy="747214"/>
          </a:xfrm>
          <a:prstGeom prst="rect">
            <a:avLst/>
          </a:prstGeom>
          <a:ln>
            <a:noFill/>
          </a:ln>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sz="1800" dirty="0" smtClean="0">
                <a:solidFill>
                  <a:srgbClr val="EE8200"/>
                </a:solidFill>
                <a:latin typeface="Garamond" pitchFamily="18" charset="0"/>
              </a:rPr>
              <a:t>Entity Type: </a:t>
            </a:r>
          </a:p>
          <a:p>
            <a:r>
              <a:rPr lang="en-US" sz="1800" dirty="0" smtClean="0">
                <a:solidFill>
                  <a:schemeClr val="tx1"/>
                </a:solidFill>
                <a:latin typeface="Garamond" pitchFamily="18" charset="0"/>
              </a:rPr>
              <a:t>Quantity</a:t>
            </a:r>
            <a:endParaRPr lang="en-US" sz="1800" dirty="0">
              <a:solidFill>
                <a:schemeClr val="tx1"/>
              </a:solidFill>
              <a:latin typeface="Garamond" pitchFamily="18" charset="0"/>
            </a:endParaRPr>
          </a:p>
        </p:txBody>
      </p:sp>
      <p:sp>
        <p:nvSpPr>
          <p:cNvPr id="8" name="Subtitle 2"/>
          <p:cNvSpPr txBox="1">
            <a:spLocks/>
          </p:cNvSpPr>
          <p:nvPr/>
        </p:nvSpPr>
        <p:spPr>
          <a:xfrm>
            <a:off x="1438462" y="2800171"/>
            <a:ext cx="1665027" cy="672152"/>
          </a:xfrm>
          <a:prstGeom prst="rect">
            <a:avLst/>
          </a:prstGeom>
          <a:ln>
            <a:noFill/>
          </a:ln>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sz="1800" dirty="0" smtClean="0">
                <a:solidFill>
                  <a:srgbClr val="EE8200"/>
                </a:solidFill>
                <a:latin typeface="Garamond" pitchFamily="18" charset="0"/>
              </a:rPr>
              <a:t>Part-of-Speech: </a:t>
            </a:r>
          </a:p>
          <a:p>
            <a:r>
              <a:rPr lang="en-US" sz="1800" dirty="0" smtClean="0">
                <a:solidFill>
                  <a:schemeClr val="tx1"/>
                </a:solidFill>
                <a:latin typeface="Garamond" pitchFamily="18" charset="0"/>
              </a:rPr>
              <a:t>Noun</a:t>
            </a:r>
            <a:endParaRPr lang="en-US" sz="1800" dirty="0">
              <a:solidFill>
                <a:schemeClr val="tx1"/>
              </a:solidFill>
              <a:latin typeface="Garamond" pitchFamily="18" charset="0"/>
            </a:endParaRPr>
          </a:p>
        </p:txBody>
      </p:sp>
      <p:sp>
        <p:nvSpPr>
          <p:cNvPr id="9" name="Subtitle 2"/>
          <p:cNvSpPr txBox="1">
            <a:spLocks/>
          </p:cNvSpPr>
          <p:nvPr/>
        </p:nvSpPr>
        <p:spPr>
          <a:xfrm>
            <a:off x="6992285" y="2809249"/>
            <a:ext cx="1746913" cy="722652"/>
          </a:xfrm>
          <a:prstGeom prst="rect">
            <a:avLst/>
          </a:prstGeom>
          <a:ln>
            <a:noFill/>
          </a:ln>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sz="1800" dirty="0" smtClean="0">
                <a:solidFill>
                  <a:srgbClr val="EE8200"/>
                </a:solidFill>
                <a:latin typeface="Garamond" pitchFamily="18" charset="0"/>
              </a:rPr>
              <a:t>Concept: </a:t>
            </a:r>
          </a:p>
          <a:p>
            <a:r>
              <a:rPr lang="en-US" sz="1800" dirty="0" smtClean="0">
                <a:solidFill>
                  <a:schemeClr val="tx1"/>
                </a:solidFill>
                <a:latin typeface="Garamond" pitchFamily="18" charset="0"/>
              </a:rPr>
              <a:t>United States</a:t>
            </a:r>
            <a:endParaRPr lang="en-US" sz="1800" dirty="0">
              <a:solidFill>
                <a:schemeClr val="tx1"/>
              </a:solidFill>
              <a:latin typeface="Garamond" pitchFamily="18" charset="0"/>
            </a:endParaRPr>
          </a:p>
        </p:txBody>
      </p:sp>
      <p:sp>
        <p:nvSpPr>
          <p:cNvPr id="10" name="Subtitle 2"/>
          <p:cNvSpPr txBox="1">
            <a:spLocks/>
          </p:cNvSpPr>
          <p:nvPr/>
        </p:nvSpPr>
        <p:spPr>
          <a:xfrm>
            <a:off x="1107862" y="1230560"/>
            <a:ext cx="2216727" cy="457200"/>
          </a:xfrm>
          <a:prstGeom prst="rect">
            <a:avLst/>
          </a:prstGeom>
          <a:ln>
            <a:noFill/>
          </a:ln>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US" sz="1800" dirty="0" smtClean="0">
                <a:solidFill>
                  <a:srgbClr val="EE8200"/>
                </a:solidFill>
                <a:latin typeface="Garamond" pitchFamily="18" charset="0"/>
              </a:rPr>
              <a:t>Sentiment: </a:t>
            </a:r>
            <a:r>
              <a:rPr lang="en-US" sz="1800" dirty="0" smtClean="0">
                <a:solidFill>
                  <a:schemeClr val="tx1"/>
                </a:solidFill>
                <a:latin typeface="Garamond" pitchFamily="18" charset="0"/>
              </a:rPr>
              <a:t>0.032</a:t>
            </a:r>
            <a:endParaRPr lang="en-US" sz="1800" dirty="0">
              <a:solidFill>
                <a:schemeClr val="tx1"/>
              </a:solidFill>
              <a:latin typeface="Garamond" pitchFamily="18" charset="0"/>
            </a:endParaRPr>
          </a:p>
        </p:txBody>
      </p:sp>
      <p:cxnSp>
        <p:nvCxnSpPr>
          <p:cNvPr id="11" name="Elbow Connector 10"/>
          <p:cNvCxnSpPr>
            <a:stCxn id="5" idx="1"/>
            <a:endCxn id="10" idx="1"/>
          </p:cNvCxnSpPr>
          <p:nvPr/>
        </p:nvCxnSpPr>
        <p:spPr>
          <a:xfrm rot="10800000" flipH="1">
            <a:off x="767288" y="1459161"/>
            <a:ext cx="340573" cy="750627"/>
          </a:xfrm>
          <a:prstGeom prst="bentConnector3">
            <a:avLst>
              <a:gd name="adj1" fmla="val -67122"/>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Subtitle 2"/>
          <p:cNvSpPr txBox="1">
            <a:spLocks/>
          </p:cNvSpPr>
          <p:nvPr/>
        </p:nvSpPr>
        <p:spPr>
          <a:xfrm>
            <a:off x="3643585" y="939774"/>
            <a:ext cx="4026090" cy="576618"/>
          </a:xfrm>
          <a:prstGeom prst="rect">
            <a:avLst/>
          </a:prstGeom>
          <a:ln>
            <a:noFill/>
          </a:ln>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US" sz="1800" dirty="0" smtClean="0">
                <a:solidFill>
                  <a:srgbClr val="EE8200"/>
                </a:solidFill>
                <a:latin typeface="Garamond" pitchFamily="18" charset="0"/>
              </a:rPr>
              <a:t>Word: </a:t>
            </a:r>
          </a:p>
          <a:p>
            <a:pPr algn="l"/>
            <a:r>
              <a:rPr lang="en-US" sz="1800" dirty="0" smtClean="0">
                <a:solidFill>
                  <a:schemeClr val="tx1"/>
                </a:solidFill>
                <a:latin typeface="Garamond" pitchFamily="18" charset="0"/>
              </a:rPr>
              <a:t>state, legislature, 87, percent, democrat</a:t>
            </a:r>
            <a:endParaRPr lang="en-US" sz="1800" dirty="0">
              <a:solidFill>
                <a:schemeClr val="tx1"/>
              </a:solidFill>
              <a:latin typeface="Garamond" pitchFamily="18" charset="0"/>
            </a:endParaRPr>
          </a:p>
        </p:txBody>
      </p:sp>
      <p:cxnSp>
        <p:nvCxnSpPr>
          <p:cNvPr id="13" name="Straight Arrow Connector 12"/>
          <p:cNvCxnSpPr/>
          <p:nvPr/>
        </p:nvCxnSpPr>
        <p:spPr>
          <a:xfrm>
            <a:off x="6391730" y="2352010"/>
            <a:ext cx="0" cy="4572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802096" y="2356539"/>
            <a:ext cx="0" cy="4572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274399" y="2356540"/>
            <a:ext cx="0" cy="4572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5632719" y="1552024"/>
            <a:ext cx="4745" cy="42916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52573" y="3757754"/>
            <a:ext cx="7317102" cy="1323439"/>
          </a:xfrm>
          <a:prstGeom prst="rect">
            <a:avLst/>
          </a:prstGeom>
        </p:spPr>
        <p:txBody>
          <a:bodyPr wrap="square">
            <a:spAutoFit/>
          </a:bodyPr>
          <a:lstStyle/>
          <a:p>
            <a:r>
              <a:rPr lang="en-US" sz="2000" dirty="0">
                <a:latin typeface="Garamond" panose="02020404030301010803" pitchFamily="18" charset="0"/>
              </a:rPr>
              <a:t>Sentiment: [-1.0 to 1.0]</a:t>
            </a:r>
          </a:p>
          <a:p>
            <a:r>
              <a:rPr lang="en-US" sz="2000" dirty="0" smtClean="0">
                <a:latin typeface="Garamond" panose="02020404030301010803" pitchFamily="18" charset="0"/>
              </a:rPr>
              <a:t>Word: </a:t>
            </a:r>
            <a:r>
              <a:rPr lang="en-US" sz="2000" dirty="0" err="1">
                <a:latin typeface="Garamond" panose="02020404030301010803" pitchFamily="18" charset="0"/>
              </a:rPr>
              <a:t>tf-idf</a:t>
            </a:r>
            <a:r>
              <a:rPr lang="en-US" sz="2000" dirty="0">
                <a:latin typeface="Garamond" panose="02020404030301010803" pitchFamily="18" charset="0"/>
              </a:rPr>
              <a:t> scores of 6130 words (excluding rare words)</a:t>
            </a:r>
          </a:p>
          <a:p>
            <a:r>
              <a:rPr lang="en-US" sz="2000" dirty="0">
                <a:latin typeface="Garamond" panose="02020404030301010803" pitchFamily="18" charset="0"/>
              </a:rPr>
              <a:t>POS Tag: 43 tags</a:t>
            </a:r>
          </a:p>
          <a:p>
            <a:r>
              <a:rPr lang="en-US" sz="2000" dirty="0">
                <a:latin typeface="Garamond" panose="02020404030301010803" pitchFamily="18" charset="0"/>
              </a:rPr>
              <a:t>Entity Type: 26 </a:t>
            </a:r>
            <a:r>
              <a:rPr lang="en-US" sz="2000" dirty="0" smtClean="0">
                <a:latin typeface="Garamond" panose="02020404030301010803" pitchFamily="18" charset="0"/>
              </a:rPr>
              <a:t>types</a:t>
            </a:r>
            <a:endParaRPr lang="en-US" sz="2000" dirty="0">
              <a:latin typeface="Garamond" panose="02020404030301010803" pitchFamily="18" charset="0"/>
            </a:endParaRPr>
          </a:p>
        </p:txBody>
      </p:sp>
      <p:sp>
        <p:nvSpPr>
          <p:cNvPr id="4" name="Slide Number Placeholder 3"/>
          <p:cNvSpPr>
            <a:spLocks noGrp="1"/>
          </p:cNvSpPr>
          <p:nvPr>
            <p:ph type="sldNum" sz="quarter" idx="4294967295"/>
          </p:nvPr>
        </p:nvSpPr>
        <p:spPr>
          <a:xfrm>
            <a:off x="0" y="4852293"/>
            <a:ext cx="2133600" cy="274637"/>
          </a:xfrm>
          <a:prstGeom prst="rect">
            <a:avLst/>
          </a:prstGeom>
        </p:spPr>
        <p:txBody>
          <a:bodyPr/>
          <a:lstStyle/>
          <a:p>
            <a:fld id="{30DB7900-D72E-4025-AF90-97BD6DF59E7D}" type="slidenum">
              <a:rPr lang="en-US" smtClean="0"/>
              <a:pPr/>
              <a:t>20</a:t>
            </a:fld>
            <a:endParaRPr lang="en-US" dirty="0"/>
          </a:p>
        </p:txBody>
      </p:sp>
    </p:spTree>
    <p:extLst>
      <p:ext uri="{BB962C8B-B14F-4D97-AF65-F5344CB8AC3E}">
        <p14:creationId xmlns:p14="http://schemas.microsoft.com/office/powerpoint/2010/main" val="2281723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9449"/>
          </a:xfrm>
        </p:spPr>
        <p:txBody>
          <a:bodyPr/>
          <a:lstStyle/>
          <a:p>
            <a:r>
              <a:rPr lang="en-US" sz="4000" dirty="0" smtClean="0"/>
              <a:t>Feature Importance</a:t>
            </a:r>
            <a:endParaRPr lang="en-US" sz="4000" dirty="0"/>
          </a:p>
        </p:txBody>
      </p:sp>
      <p:sp>
        <p:nvSpPr>
          <p:cNvPr id="4" name="Rectangle 3"/>
          <p:cNvSpPr/>
          <p:nvPr/>
        </p:nvSpPr>
        <p:spPr>
          <a:xfrm>
            <a:off x="440573" y="805819"/>
            <a:ext cx="8084301" cy="1200329"/>
          </a:xfrm>
          <a:prstGeom prst="rect">
            <a:avLst/>
          </a:prstGeom>
        </p:spPr>
        <p:txBody>
          <a:bodyPr wrap="square">
            <a:spAutoFit/>
          </a:bodyPr>
          <a:lstStyle/>
          <a:p>
            <a:pPr marL="342900" indent="-342900" fontAlgn="base">
              <a:buFont typeface="Courier New" panose="02070309020205020404" pitchFamily="49" charset="0"/>
              <a:buChar char="o"/>
            </a:pPr>
            <a:r>
              <a:rPr lang="en-US" sz="2400" dirty="0" smtClean="0">
                <a:latin typeface="Garamond" panose="02020404030301010803" pitchFamily="18" charset="0"/>
              </a:rPr>
              <a:t>6615 features in total</a:t>
            </a:r>
            <a:endParaRPr lang="en-US" sz="2400" dirty="0">
              <a:latin typeface="Garamond" panose="02020404030301010803" pitchFamily="18" charset="0"/>
            </a:endParaRPr>
          </a:p>
          <a:p>
            <a:pPr marL="342900" indent="-342900" fontAlgn="base">
              <a:buFont typeface="Courier New" panose="02070309020205020404" pitchFamily="49" charset="0"/>
              <a:buChar char="o"/>
            </a:pPr>
            <a:r>
              <a:rPr lang="en-US" sz="2400" dirty="0">
                <a:latin typeface="Garamond" panose="02020404030301010803" pitchFamily="18" charset="0"/>
              </a:rPr>
              <a:t>Used a Random Forest Classifier to </a:t>
            </a:r>
            <a:r>
              <a:rPr lang="en-US" sz="2400" dirty="0" smtClean="0">
                <a:latin typeface="Garamond" panose="02020404030301010803" pitchFamily="18" charset="0"/>
              </a:rPr>
              <a:t>calculate the  </a:t>
            </a:r>
            <a:r>
              <a:rPr lang="en-US" sz="2400" dirty="0">
                <a:latin typeface="Garamond" panose="02020404030301010803" pitchFamily="18" charset="0"/>
              </a:rPr>
              <a:t>importance of each </a:t>
            </a:r>
            <a:r>
              <a:rPr lang="en-US" sz="2400" dirty="0" smtClean="0">
                <a:latin typeface="Garamond" panose="02020404030301010803" pitchFamily="18" charset="0"/>
              </a:rPr>
              <a:t>feature.</a:t>
            </a:r>
            <a:endParaRPr lang="en-US" sz="2400" dirty="0">
              <a:latin typeface="Garamond" panose="02020404030301010803" pitchFamily="18" charset="0"/>
            </a:endParaRPr>
          </a:p>
        </p:txBody>
      </p:sp>
      <p:graphicFrame>
        <p:nvGraphicFramePr>
          <p:cNvPr id="6" name="Table 5"/>
          <p:cNvGraphicFramePr>
            <a:graphicFrameLocks noGrp="1"/>
          </p:cNvGraphicFramePr>
          <p:nvPr>
            <p:extLst/>
          </p:nvPr>
        </p:nvGraphicFramePr>
        <p:xfrm>
          <a:off x="5120640" y="1753186"/>
          <a:ext cx="3937633" cy="3122350"/>
        </p:xfrm>
        <a:graphic>
          <a:graphicData uri="http://schemas.openxmlformats.org/drawingml/2006/table">
            <a:tbl>
              <a:tblPr/>
              <a:tblGrid>
                <a:gridCol w="1105231"/>
                <a:gridCol w="2832402"/>
              </a:tblGrid>
              <a:tr h="419843">
                <a:tc>
                  <a:txBody>
                    <a:bodyPr/>
                    <a:lstStyle/>
                    <a:p>
                      <a:pPr rtl="0" fontAlgn="t">
                        <a:spcBef>
                          <a:spcPts val="0"/>
                        </a:spcBef>
                        <a:spcAft>
                          <a:spcPts val="0"/>
                        </a:spcAft>
                      </a:pPr>
                      <a:r>
                        <a:rPr lang="en-US" sz="1800" b="0" i="0" u="none" strike="noStrike" dirty="0" smtClean="0">
                          <a:solidFill>
                            <a:srgbClr val="000000"/>
                          </a:solidFill>
                          <a:effectLst/>
                          <a:latin typeface="Garamond" panose="02020404030301010803" pitchFamily="18" charset="0"/>
                        </a:rPr>
                        <a:t>Word</a:t>
                      </a: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800" b="0" i="0" u="none" strike="noStrike" dirty="0">
                          <a:solidFill>
                            <a:srgbClr val="000000"/>
                          </a:solidFill>
                          <a:effectLst/>
                          <a:latin typeface="Garamond" panose="02020404030301010803" pitchFamily="18" charset="0"/>
                        </a:rPr>
                        <a:t>percent</a:t>
                      </a:r>
                      <a:r>
                        <a:rPr lang="en-US" sz="1800" b="0" i="0" u="none" strike="noStrike" dirty="0" smtClean="0">
                          <a:solidFill>
                            <a:srgbClr val="000000"/>
                          </a:solidFill>
                          <a:effectLst/>
                          <a:latin typeface="Garamond" panose="02020404030301010803" pitchFamily="18" charset="0"/>
                        </a:rPr>
                        <a:t>; people</a:t>
                      </a:r>
                      <a:r>
                        <a:rPr lang="en-US" sz="1800" b="0" i="0" u="none" strike="noStrike" dirty="0">
                          <a:solidFill>
                            <a:srgbClr val="000000"/>
                          </a:solidFill>
                          <a:effectLst/>
                          <a:latin typeface="Garamond" panose="02020404030301010803" pitchFamily="18" charset="0"/>
                        </a:rPr>
                        <a:t>; jobs</a:t>
                      </a: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r>
              <a:tr h="419843">
                <a:tc>
                  <a:txBody>
                    <a:bodyPr/>
                    <a:lstStyle/>
                    <a:p>
                      <a:pPr rtl="0" fontAlgn="t">
                        <a:spcBef>
                          <a:spcPts val="0"/>
                        </a:spcBef>
                        <a:spcAft>
                          <a:spcPts val="0"/>
                        </a:spcAft>
                      </a:pPr>
                      <a:r>
                        <a:rPr lang="en-US" sz="1800" b="0" i="0" u="none" strike="noStrike" dirty="0" smtClean="0">
                          <a:solidFill>
                            <a:srgbClr val="000000"/>
                          </a:solidFill>
                          <a:effectLst/>
                          <a:latin typeface="Garamond" panose="02020404030301010803" pitchFamily="18" charset="0"/>
                        </a:rPr>
                        <a:t>POS Tag</a:t>
                      </a: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800" b="0" i="0" u="none" strike="noStrike" dirty="0">
                          <a:solidFill>
                            <a:srgbClr val="000000"/>
                          </a:solidFill>
                          <a:effectLst/>
                          <a:latin typeface="Garamond" panose="02020404030301010803" pitchFamily="18" charset="0"/>
                        </a:rPr>
                        <a:t>noun; cardinal number; past tense; preposition</a:t>
                      </a: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r>
              <a:tr h="419843">
                <a:tc>
                  <a:txBody>
                    <a:bodyPr/>
                    <a:lstStyle/>
                    <a:p>
                      <a:pPr rtl="0" fontAlgn="t">
                        <a:spcBef>
                          <a:spcPts val="0"/>
                        </a:spcBef>
                        <a:spcAft>
                          <a:spcPts val="0"/>
                        </a:spcAft>
                      </a:pPr>
                      <a:r>
                        <a:rPr lang="en-US" sz="1800" b="0" i="0" u="none" strike="noStrike" dirty="0" smtClean="0">
                          <a:solidFill>
                            <a:srgbClr val="000000"/>
                          </a:solidFill>
                          <a:effectLst/>
                          <a:latin typeface="Garamond" panose="02020404030301010803" pitchFamily="18" charset="0"/>
                        </a:rPr>
                        <a:t>Entity</a:t>
                      </a:r>
                      <a:r>
                        <a:rPr lang="en-US" sz="1800" b="0" i="0" u="none" strike="noStrike" baseline="0" dirty="0" smtClean="0">
                          <a:solidFill>
                            <a:srgbClr val="000000"/>
                          </a:solidFill>
                          <a:effectLst/>
                          <a:latin typeface="Garamond" panose="02020404030301010803" pitchFamily="18" charset="0"/>
                        </a:rPr>
                        <a:t> Type</a:t>
                      </a: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800" b="0" i="0" u="none" strike="noStrike" dirty="0">
                          <a:solidFill>
                            <a:srgbClr val="000000"/>
                          </a:solidFill>
                          <a:effectLst/>
                          <a:latin typeface="Garamond" panose="02020404030301010803" pitchFamily="18" charset="0"/>
                        </a:rPr>
                        <a:t>Quantity; Country; FieldTerminology; Person</a:t>
                      </a: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r>
              <a:tr h="419843">
                <a:tc>
                  <a:txBody>
                    <a:bodyPr/>
                    <a:lstStyle/>
                    <a:p>
                      <a:pPr rtl="0" fontAlgn="t">
                        <a:spcBef>
                          <a:spcPts val="0"/>
                        </a:spcBef>
                        <a:spcAft>
                          <a:spcPts val="0"/>
                        </a:spcAft>
                      </a:pPr>
                      <a:r>
                        <a:rPr lang="en-US" sz="1800" b="0" i="0" u="none" strike="noStrike" dirty="0" smtClean="0">
                          <a:solidFill>
                            <a:srgbClr val="000000"/>
                          </a:solidFill>
                          <a:effectLst/>
                          <a:latin typeface="Garamond" panose="02020404030301010803" pitchFamily="18" charset="0"/>
                        </a:rPr>
                        <a:t>Concept</a:t>
                      </a: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800" b="0" i="0" u="none" strike="noStrike" dirty="0">
                          <a:solidFill>
                            <a:srgbClr val="000000"/>
                          </a:solidFill>
                          <a:effectLst/>
                          <a:latin typeface="Garamond" panose="02020404030301010803" pitchFamily="18" charset="0"/>
                        </a:rPr>
                        <a:t>United States Senate; Barack Obama</a:t>
                      </a: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r>
              <a:tr h="419843">
                <a:tc>
                  <a:txBody>
                    <a:bodyPr/>
                    <a:lstStyle/>
                    <a:p>
                      <a:pPr rtl="0" fontAlgn="t">
                        <a:spcBef>
                          <a:spcPts val="0"/>
                        </a:spcBef>
                        <a:spcAft>
                          <a:spcPts val="0"/>
                        </a:spcAft>
                      </a:pPr>
                      <a:r>
                        <a:rPr lang="en-US" sz="1800" dirty="0" smtClean="0">
                          <a:effectLst/>
                          <a:latin typeface="Garamond" panose="02020404030301010803" pitchFamily="18" charset="0"/>
                        </a:rPr>
                        <a:t>Sentiment</a:t>
                      </a: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c>
                  <a:txBody>
                    <a:bodyPr/>
                    <a:lstStyle/>
                    <a:p>
                      <a:pPr rtl="0" fontAlgn="t">
                        <a:spcBef>
                          <a:spcPts val="0"/>
                        </a:spcBef>
                        <a:spcAft>
                          <a:spcPts val="0"/>
                        </a:spcAft>
                      </a:pP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r>
            </a:tbl>
          </a:graphicData>
        </a:graphic>
      </p:graphicFrame>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3739" y="1982905"/>
            <a:ext cx="4918950" cy="2869388"/>
          </a:xfrm>
          <a:prstGeom prst="rect">
            <a:avLst/>
          </a:prstGeom>
        </p:spPr>
      </p:pic>
      <p:sp>
        <p:nvSpPr>
          <p:cNvPr id="10" name="Slide Number Placeholder 9"/>
          <p:cNvSpPr>
            <a:spLocks noGrp="1"/>
          </p:cNvSpPr>
          <p:nvPr>
            <p:ph type="sldNum" sz="quarter" idx="4294967295"/>
          </p:nvPr>
        </p:nvSpPr>
        <p:spPr>
          <a:xfrm>
            <a:off x="0" y="4852293"/>
            <a:ext cx="2133600" cy="274637"/>
          </a:xfrm>
          <a:prstGeom prst="rect">
            <a:avLst/>
          </a:prstGeom>
        </p:spPr>
        <p:txBody>
          <a:bodyPr/>
          <a:lstStyle/>
          <a:p>
            <a:fld id="{30DB7900-D72E-4025-AF90-97BD6DF59E7D}" type="slidenum">
              <a:rPr lang="en-US" smtClean="0"/>
              <a:pPr/>
              <a:t>21</a:t>
            </a:fld>
            <a:endParaRPr lang="en-US" dirty="0"/>
          </a:p>
        </p:txBody>
      </p:sp>
    </p:spTree>
    <p:extLst>
      <p:ext uri="{BB962C8B-B14F-4D97-AF65-F5344CB8AC3E}">
        <p14:creationId xmlns:p14="http://schemas.microsoft.com/office/powerpoint/2010/main" val="16338723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smtClean="0"/>
              <a:t>Classification Accuracy</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654871383"/>
              </p:ext>
            </p:extLst>
          </p:nvPr>
        </p:nvGraphicFramePr>
        <p:xfrm>
          <a:off x="6233999" y="171450"/>
          <a:ext cx="2667000" cy="1127760"/>
        </p:xfrm>
        <a:graphic>
          <a:graphicData uri="http://schemas.openxmlformats.org/drawingml/2006/table">
            <a:tbl>
              <a:tblPr/>
              <a:tblGrid>
                <a:gridCol w="876300"/>
                <a:gridCol w="1270000"/>
                <a:gridCol w="520700"/>
              </a:tblGrid>
              <a:tr h="311150">
                <a:tc rowSpan="3">
                  <a:txBody>
                    <a:bodyPr/>
                    <a:lstStyle/>
                    <a:p>
                      <a:pPr algn="ctr" rtl="0" fontAlgn="ctr">
                        <a:spcBef>
                          <a:spcPts val="0"/>
                        </a:spcBef>
                        <a:spcAft>
                          <a:spcPts val="0"/>
                        </a:spcAft>
                      </a:pPr>
                      <a:r>
                        <a:rPr lang="en-US" sz="1050" b="1" i="0" u="none" strike="noStrike" dirty="0">
                          <a:solidFill>
                            <a:srgbClr val="1A1A1A"/>
                          </a:solidFill>
                          <a:effectLst/>
                          <a:latin typeface="Garamond" charset="0"/>
                          <a:ea typeface="Garamond" charset="0"/>
                          <a:cs typeface="Garamond" charset="0"/>
                        </a:rPr>
                        <a:t>Class Totals</a:t>
                      </a:r>
                      <a:endParaRPr lang="en-US" sz="1600" dirty="0">
                        <a:effectLst/>
                        <a:latin typeface="Garamond" charset="0"/>
                        <a:ea typeface="Garamond" charset="0"/>
                        <a:cs typeface="Garamond" charset="0"/>
                      </a:endParaRPr>
                    </a:p>
                  </a:txBody>
                  <a:tcPr marL="63500" marR="63500" marT="63500" marB="63500" anchor="ctr">
                    <a:lnL w="635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sz="700" b="1" i="0" u="none" strike="noStrike" dirty="0">
                          <a:solidFill>
                            <a:srgbClr val="1A1A1A"/>
                          </a:solidFill>
                          <a:effectLst/>
                          <a:latin typeface="Garamond" charset="0"/>
                          <a:ea typeface="Garamond" charset="0"/>
                          <a:cs typeface="Garamond" charset="0"/>
                        </a:rPr>
                        <a:t>Non-factual Statement</a:t>
                      </a:r>
                      <a:br>
                        <a:rPr lang="en-US" sz="700" b="1" i="0" u="none" strike="noStrike" dirty="0">
                          <a:solidFill>
                            <a:srgbClr val="1A1A1A"/>
                          </a:solidFill>
                          <a:effectLst/>
                          <a:latin typeface="Garamond" charset="0"/>
                          <a:ea typeface="Garamond" charset="0"/>
                          <a:cs typeface="Garamond" charset="0"/>
                        </a:rPr>
                      </a:br>
                      <a:r>
                        <a:rPr lang="en-US" sz="700" b="1" i="0" u="none" strike="noStrike" dirty="0">
                          <a:solidFill>
                            <a:srgbClr val="1A1A1A"/>
                          </a:solidFill>
                          <a:effectLst/>
                          <a:latin typeface="Garamond" charset="0"/>
                          <a:ea typeface="Garamond" charset="0"/>
                          <a:cs typeface="Garamond" charset="0"/>
                        </a:rPr>
                        <a:t>(NFS)</a:t>
                      </a:r>
                      <a:endParaRPr lang="en-US" sz="1600" dirty="0">
                        <a:effectLst/>
                        <a:latin typeface="Garamond" charset="0"/>
                        <a:ea typeface="Garamond" charset="0"/>
                        <a:cs typeface="Garamond" charset="0"/>
                      </a:endParaRPr>
                    </a:p>
                  </a:txBody>
                  <a:tcPr marL="63500" marR="63500" marT="63500" marB="63500" anchor="ctr">
                    <a:lnL w="635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cs-CZ" sz="700" b="1" i="0" u="none" strike="noStrike">
                          <a:solidFill>
                            <a:srgbClr val="1A1A1A"/>
                          </a:solidFill>
                          <a:effectLst/>
                          <a:latin typeface="Garamond" charset="0"/>
                          <a:ea typeface="Garamond" charset="0"/>
                          <a:cs typeface="Garamond" charset="0"/>
                        </a:rPr>
                        <a:t>5894</a:t>
                      </a:r>
                      <a:endParaRPr lang="cs-CZ" sz="1600">
                        <a:effectLst/>
                        <a:latin typeface="Garamond" charset="0"/>
                        <a:ea typeface="Garamond" charset="0"/>
                        <a:cs typeface="Garamond" charset="0"/>
                      </a:endParaRPr>
                    </a:p>
                  </a:txBody>
                  <a:tcPr marL="63500" marR="63500" marT="63500" marB="63500" anchor="ctr">
                    <a:lnL w="6350" cap="flat" cmpd="sng" algn="ctr">
                      <a:solidFill>
                        <a:srgbClr val="FFFFFF"/>
                      </a:solidFill>
                      <a:prstDash val="solid"/>
                      <a:round/>
                      <a:headEnd type="none" w="med" len="med"/>
                      <a:tailEnd type="none" w="med" len="med"/>
                    </a:lnL>
                    <a:lnR w="6350" cap="flat" cmpd="sng" algn="ctr">
                      <a:solidFill>
                        <a:srgbClr val="FFFFFF"/>
                      </a:solidFill>
                      <a:prstDash val="dot"/>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r>
              <a:tr h="311150">
                <a:tc vMerge="1">
                  <a:txBody>
                    <a:bodyPr/>
                    <a:lstStyle/>
                    <a:p>
                      <a:endParaRPr lang="en-US"/>
                    </a:p>
                  </a:txBody>
                  <a:tcPr/>
                </a:tc>
                <a:tc>
                  <a:txBody>
                    <a:bodyPr/>
                    <a:lstStyle/>
                    <a:p>
                      <a:pPr algn="ctr" rtl="0" fontAlgn="ctr">
                        <a:spcBef>
                          <a:spcPts val="0"/>
                        </a:spcBef>
                        <a:spcAft>
                          <a:spcPts val="0"/>
                        </a:spcAft>
                      </a:pPr>
                      <a:r>
                        <a:rPr lang="en-US" sz="700" b="1" i="0" u="none" strike="noStrike" dirty="0">
                          <a:solidFill>
                            <a:srgbClr val="1A1A1A"/>
                          </a:solidFill>
                          <a:effectLst/>
                          <a:latin typeface="Garamond" charset="0"/>
                          <a:ea typeface="Garamond" charset="0"/>
                          <a:cs typeface="Garamond" charset="0"/>
                        </a:rPr>
                        <a:t>Unimportant Factual Statement</a:t>
                      </a:r>
                      <a:br>
                        <a:rPr lang="en-US" sz="700" b="1" i="0" u="none" strike="noStrike" dirty="0">
                          <a:solidFill>
                            <a:srgbClr val="1A1A1A"/>
                          </a:solidFill>
                          <a:effectLst/>
                          <a:latin typeface="Garamond" charset="0"/>
                          <a:ea typeface="Garamond" charset="0"/>
                          <a:cs typeface="Garamond" charset="0"/>
                        </a:rPr>
                      </a:br>
                      <a:r>
                        <a:rPr lang="en-US" sz="700" b="1" i="0" u="none" strike="noStrike" dirty="0">
                          <a:solidFill>
                            <a:srgbClr val="1A1A1A"/>
                          </a:solidFill>
                          <a:effectLst/>
                          <a:latin typeface="Garamond" charset="0"/>
                          <a:ea typeface="Garamond" charset="0"/>
                          <a:cs typeface="Garamond" charset="0"/>
                        </a:rPr>
                        <a:t>(UFS)</a:t>
                      </a:r>
                      <a:endParaRPr lang="en-US" sz="1600" dirty="0">
                        <a:effectLst/>
                        <a:latin typeface="Garamond" charset="0"/>
                        <a:ea typeface="Garamond" charset="0"/>
                        <a:cs typeface="Garamond" charset="0"/>
                      </a:endParaRPr>
                    </a:p>
                  </a:txBody>
                  <a:tcPr marL="63500" marR="63500" marT="63500" marB="63500" anchor="ctr">
                    <a:lnL w="635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is-IS" sz="700" b="1" i="0" u="none" strike="noStrike" dirty="0">
                          <a:solidFill>
                            <a:srgbClr val="1A1A1A"/>
                          </a:solidFill>
                          <a:effectLst/>
                          <a:latin typeface="Garamond" charset="0"/>
                          <a:ea typeface="Garamond" charset="0"/>
                          <a:cs typeface="Garamond" charset="0"/>
                        </a:rPr>
                        <a:t>485</a:t>
                      </a:r>
                      <a:endParaRPr lang="is-IS" sz="1600" dirty="0">
                        <a:effectLst/>
                        <a:latin typeface="Garamond" charset="0"/>
                        <a:ea typeface="Garamond" charset="0"/>
                        <a:cs typeface="Garamond" charset="0"/>
                      </a:endParaRPr>
                    </a:p>
                  </a:txBody>
                  <a:tcPr marL="63500" marR="63500" marT="63500" marB="63500" anchor="ctr">
                    <a:lnL w="6350" cap="flat" cmpd="sng" algn="ctr">
                      <a:solidFill>
                        <a:srgbClr val="FFFFFF"/>
                      </a:solidFill>
                      <a:prstDash val="solid"/>
                      <a:round/>
                      <a:headEnd type="none" w="med" len="med"/>
                      <a:tailEnd type="none" w="med" len="med"/>
                    </a:lnL>
                    <a:lnR w="6350" cap="flat" cmpd="sng" algn="ctr">
                      <a:solidFill>
                        <a:srgbClr val="FFFFFF"/>
                      </a:solidFill>
                      <a:prstDash val="dot"/>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r>
              <a:tr h="311150">
                <a:tc vMerge="1">
                  <a:txBody>
                    <a:bodyPr/>
                    <a:lstStyle/>
                    <a:p>
                      <a:endParaRPr lang="en-US"/>
                    </a:p>
                  </a:txBody>
                  <a:tcPr/>
                </a:tc>
                <a:tc>
                  <a:txBody>
                    <a:bodyPr/>
                    <a:lstStyle/>
                    <a:p>
                      <a:pPr algn="ctr" rtl="0" fontAlgn="ctr">
                        <a:spcBef>
                          <a:spcPts val="0"/>
                        </a:spcBef>
                        <a:spcAft>
                          <a:spcPts val="0"/>
                        </a:spcAft>
                      </a:pPr>
                      <a:r>
                        <a:rPr lang="en-US" sz="700" b="1" i="0" u="none" strike="noStrike" dirty="0">
                          <a:solidFill>
                            <a:srgbClr val="1A1A1A"/>
                          </a:solidFill>
                          <a:effectLst/>
                          <a:latin typeface="Garamond" charset="0"/>
                          <a:ea typeface="Garamond" charset="0"/>
                          <a:cs typeface="Garamond" charset="0"/>
                        </a:rPr>
                        <a:t>Contains a Factual Statement</a:t>
                      </a:r>
                      <a:br>
                        <a:rPr lang="en-US" sz="700" b="1" i="0" u="none" strike="noStrike" dirty="0">
                          <a:solidFill>
                            <a:srgbClr val="1A1A1A"/>
                          </a:solidFill>
                          <a:effectLst/>
                          <a:latin typeface="Garamond" charset="0"/>
                          <a:ea typeface="Garamond" charset="0"/>
                          <a:cs typeface="Garamond" charset="0"/>
                        </a:rPr>
                      </a:br>
                      <a:r>
                        <a:rPr lang="en-US" sz="700" b="1" i="0" u="none" strike="noStrike" dirty="0">
                          <a:solidFill>
                            <a:srgbClr val="1A1A1A"/>
                          </a:solidFill>
                          <a:effectLst/>
                          <a:latin typeface="Garamond" charset="0"/>
                          <a:ea typeface="Garamond" charset="0"/>
                          <a:cs typeface="Garamond" charset="0"/>
                        </a:rPr>
                        <a:t>(CFS)</a:t>
                      </a:r>
                      <a:endParaRPr lang="en-US" sz="1600" dirty="0">
                        <a:effectLst/>
                        <a:latin typeface="Garamond" charset="0"/>
                        <a:ea typeface="Garamond" charset="0"/>
                        <a:cs typeface="Garamond" charset="0"/>
                      </a:endParaRPr>
                    </a:p>
                  </a:txBody>
                  <a:tcPr marL="63500" marR="63500" marT="63500" marB="63500" anchor="ctr">
                    <a:lnL w="635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is-IS" sz="700" b="1" i="0" u="none" strike="noStrike" dirty="0">
                          <a:solidFill>
                            <a:srgbClr val="1A1A1A"/>
                          </a:solidFill>
                          <a:effectLst/>
                          <a:latin typeface="Garamond" charset="0"/>
                          <a:ea typeface="Garamond" charset="0"/>
                          <a:cs typeface="Garamond" charset="0"/>
                        </a:rPr>
                        <a:t>1849</a:t>
                      </a:r>
                      <a:endParaRPr lang="is-IS" sz="1600" dirty="0">
                        <a:effectLst/>
                        <a:latin typeface="Garamond" charset="0"/>
                        <a:ea typeface="Garamond" charset="0"/>
                        <a:cs typeface="Garamond" charset="0"/>
                      </a:endParaRPr>
                    </a:p>
                  </a:txBody>
                  <a:tcPr marL="63500" marR="63500" marT="63500" marB="63500" anchor="ctr">
                    <a:lnL w="6350" cap="flat" cmpd="sng" algn="ctr">
                      <a:solidFill>
                        <a:srgbClr val="FFFFFF"/>
                      </a:solidFill>
                      <a:prstDash val="solid"/>
                      <a:round/>
                      <a:headEnd type="none" w="med" len="med"/>
                      <a:tailEnd type="none" w="med" len="med"/>
                    </a:lnL>
                    <a:lnR w="6350" cap="flat" cmpd="sng" algn="ctr">
                      <a:solidFill>
                        <a:srgbClr val="FFFFFF"/>
                      </a:solidFill>
                      <a:prstDash val="dot"/>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FFFFFF"/>
                      </a:solidFill>
                      <a:prstDash val="solid"/>
                      <a:round/>
                      <a:headEnd type="none" w="med" len="med"/>
                      <a:tailEnd type="none" w="med" len="med"/>
                    </a:lnB>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077909479"/>
              </p:ext>
            </p:extLst>
          </p:nvPr>
        </p:nvGraphicFramePr>
        <p:xfrm>
          <a:off x="389137" y="1310013"/>
          <a:ext cx="8364536" cy="1611416"/>
        </p:xfrm>
        <a:graphic>
          <a:graphicData uri="http://schemas.openxmlformats.org/drawingml/2006/table">
            <a:tbl>
              <a:tblPr/>
              <a:tblGrid>
                <a:gridCol w="766384"/>
                <a:gridCol w="766384"/>
                <a:gridCol w="569314"/>
                <a:gridCol w="569314"/>
                <a:gridCol w="569314"/>
                <a:gridCol w="569314"/>
                <a:gridCol w="569314"/>
                <a:gridCol w="569314"/>
                <a:gridCol w="569314"/>
                <a:gridCol w="569314"/>
                <a:gridCol w="569314"/>
                <a:gridCol w="569314"/>
                <a:gridCol w="569314"/>
                <a:gridCol w="569314"/>
              </a:tblGrid>
              <a:tr h="319692">
                <a:tc>
                  <a:txBody>
                    <a:bodyPr/>
                    <a:lstStyle/>
                    <a:p>
                      <a:pPr algn="ctr" rtl="0" fontAlgn="ctr">
                        <a:spcBef>
                          <a:spcPts val="0"/>
                        </a:spcBef>
                        <a:spcAft>
                          <a:spcPts val="0"/>
                        </a:spcAft>
                      </a:pPr>
                      <a:r>
                        <a:rPr lang="en-US" sz="1100" b="1" i="0" u="none" strike="noStrike">
                          <a:solidFill>
                            <a:srgbClr val="000000"/>
                          </a:solidFill>
                          <a:effectLst/>
                          <a:latin typeface="Garamond" charset="0"/>
                          <a:ea typeface="Garamond" charset="0"/>
                          <a:cs typeface="Garamond" charset="0"/>
                        </a:rPr>
                        <a:t>Algorithm</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1" i="0" u="none" strike="noStrike">
                          <a:solidFill>
                            <a:srgbClr val="000000"/>
                          </a:solidFill>
                          <a:effectLst/>
                          <a:latin typeface="Garamond" charset="0"/>
                          <a:ea typeface="Garamond" charset="0"/>
                          <a:cs typeface="Garamond" charset="0"/>
                        </a:rPr>
                        <a:t>Features</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1" i="0" u="none" strike="noStrike">
                          <a:solidFill>
                            <a:srgbClr val="000000"/>
                          </a:solidFill>
                          <a:effectLst/>
                          <a:latin typeface="Garamond" charset="0"/>
                          <a:ea typeface="Garamond" charset="0"/>
                          <a:cs typeface="Garamond" charset="0"/>
                        </a:rPr>
                        <a:t>P</a:t>
                      </a:r>
                      <a:br>
                        <a:rPr lang="en-US" sz="1100" b="1" i="0" u="none" strike="noStrike">
                          <a:solidFill>
                            <a:srgbClr val="000000"/>
                          </a:solidFill>
                          <a:effectLst/>
                          <a:latin typeface="Garamond" charset="0"/>
                          <a:ea typeface="Garamond" charset="0"/>
                          <a:cs typeface="Garamond" charset="0"/>
                        </a:rPr>
                      </a:br>
                      <a:r>
                        <a:rPr lang="en-US" sz="1100" b="1" i="0" u="none" strike="noStrike">
                          <a:solidFill>
                            <a:srgbClr val="000000"/>
                          </a:solidFill>
                          <a:effectLst/>
                          <a:latin typeface="Garamond" charset="0"/>
                          <a:ea typeface="Garamond" charset="0"/>
                          <a:cs typeface="Garamond" charset="0"/>
                        </a:rPr>
                        <a:t>NFS</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1" i="0" u="none" strike="noStrike">
                          <a:solidFill>
                            <a:srgbClr val="000000"/>
                          </a:solidFill>
                          <a:effectLst/>
                          <a:latin typeface="Garamond" charset="0"/>
                          <a:ea typeface="Garamond" charset="0"/>
                          <a:cs typeface="Garamond" charset="0"/>
                        </a:rPr>
                        <a:t>P</a:t>
                      </a:r>
                      <a:br>
                        <a:rPr lang="en-US" sz="1100" b="1" i="0" u="none" strike="noStrike">
                          <a:solidFill>
                            <a:srgbClr val="000000"/>
                          </a:solidFill>
                          <a:effectLst/>
                          <a:latin typeface="Garamond" charset="0"/>
                          <a:ea typeface="Garamond" charset="0"/>
                          <a:cs typeface="Garamond" charset="0"/>
                        </a:rPr>
                      </a:br>
                      <a:r>
                        <a:rPr lang="en-US" sz="1100" b="1" i="0" u="none" strike="noStrike">
                          <a:solidFill>
                            <a:srgbClr val="000000"/>
                          </a:solidFill>
                          <a:effectLst/>
                          <a:latin typeface="Garamond" charset="0"/>
                          <a:ea typeface="Garamond" charset="0"/>
                          <a:cs typeface="Garamond" charset="0"/>
                        </a:rPr>
                        <a:t>UFS</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1" i="0" u="none" strike="noStrike">
                          <a:solidFill>
                            <a:srgbClr val="000000"/>
                          </a:solidFill>
                          <a:effectLst/>
                          <a:latin typeface="Garamond" charset="0"/>
                          <a:ea typeface="Garamond" charset="0"/>
                          <a:cs typeface="Garamond" charset="0"/>
                        </a:rPr>
                        <a:t>P</a:t>
                      </a:r>
                      <a:br>
                        <a:rPr lang="en-US" sz="1100" b="1" i="0" u="none" strike="noStrike">
                          <a:solidFill>
                            <a:srgbClr val="000000"/>
                          </a:solidFill>
                          <a:effectLst/>
                          <a:latin typeface="Garamond" charset="0"/>
                          <a:ea typeface="Garamond" charset="0"/>
                          <a:cs typeface="Garamond" charset="0"/>
                        </a:rPr>
                      </a:br>
                      <a:r>
                        <a:rPr lang="en-US" sz="1100" b="1" i="0" u="none" strike="noStrike">
                          <a:solidFill>
                            <a:srgbClr val="000000"/>
                          </a:solidFill>
                          <a:effectLst/>
                          <a:latin typeface="Garamond" charset="0"/>
                          <a:ea typeface="Garamond" charset="0"/>
                          <a:cs typeface="Garamond" charset="0"/>
                        </a:rPr>
                        <a:t>CFS</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mr-IN" sz="1100" b="1" i="0" u="none" strike="noStrike" dirty="0" err="1">
                          <a:solidFill>
                            <a:srgbClr val="000000"/>
                          </a:solidFill>
                          <a:effectLst/>
                          <a:latin typeface="Garamond" charset="0"/>
                          <a:ea typeface="Garamond" charset="0"/>
                          <a:cs typeface="Garamond" charset="0"/>
                        </a:rPr>
                        <a:t>P</a:t>
                      </a:r>
                      <a:r>
                        <a:rPr lang="mr-IN" sz="1100" b="1" i="0" u="none" strike="noStrike" dirty="0">
                          <a:solidFill>
                            <a:srgbClr val="000000"/>
                          </a:solidFill>
                          <a:effectLst/>
                          <a:latin typeface="Garamond" charset="0"/>
                          <a:ea typeface="Garamond" charset="0"/>
                          <a:cs typeface="Garamond" charset="0"/>
                        </a:rPr>
                        <a:t/>
                      </a:r>
                      <a:br>
                        <a:rPr lang="mr-IN" sz="1100" b="1" i="0" u="none" strike="noStrike" dirty="0">
                          <a:solidFill>
                            <a:srgbClr val="000000"/>
                          </a:solidFill>
                          <a:effectLst/>
                          <a:latin typeface="Garamond" charset="0"/>
                          <a:ea typeface="Garamond" charset="0"/>
                          <a:cs typeface="Garamond" charset="0"/>
                        </a:rPr>
                      </a:br>
                      <a:r>
                        <a:rPr lang="mr-IN" sz="1100" b="1" i="0" u="none" strike="noStrike" dirty="0">
                          <a:solidFill>
                            <a:srgbClr val="000000"/>
                          </a:solidFill>
                          <a:effectLst/>
                          <a:latin typeface="Garamond" charset="0"/>
                          <a:ea typeface="Garamond" charset="0"/>
                          <a:cs typeface="Garamond" charset="0"/>
                        </a:rPr>
                        <a:t>AVG</a:t>
                      </a:r>
                      <a:r>
                        <a:rPr lang="mr-IN" sz="1100" b="1" i="0" u="none" strike="noStrike" baseline="30000" dirty="0">
                          <a:solidFill>
                            <a:srgbClr val="000000"/>
                          </a:solidFill>
                          <a:effectLst/>
                          <a:latin typeface="Garamond" charset="0"/>
                          <a:ea typeface="Garamond" charset="0"/>
                          <a:cs typeface="Garamond" charset="0"/>
                        </a:rPr>
                        <a:t>*</a:t>
                      </a:r>
                      <a:endParaRPr lang="mr-IN" sz="1100" dirty="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1" i="0" u="none" strike="noStrike" dirty="0">
                          <a:solidFill>
                            <a:srgbClr val="000000"/>
                          </a:solidFill>
                          <a:effectLst/>
                          <a:latin typeface="Garamond" charset="0"/>
                          <a:ea typeface="Garamond" charset="0"/>
                          <a:cs typeface="Garamond" charset="0"/>
                        </a:rPr>
                        <a:t>R</a:t>
                      </a:r>
                      <a:br>
                        <a:rPr lang="en-US" sz="1100" b="1" i="0" u="none" strike="noStrike" dirty="0">
                          <a:solidFill>
                            <a:srgbClr val="000000"/>
                          </a:solidFill>
                          <a:effectLst/>
                          <a:latin typeface="Garamond" charset="0"/>
                          <a:ea typeface="Garamond" charset="0"/>
                          <a:cs typeface="Garamond" charset="0"/>
                        </a:rPr>
                      </a:br>
                      <a:r>
                        <a:rPr lang="en-US" sz="1100" b="1" i="0" u="none" strike="noStrike" dirty="0">
                          <a:solidFill>
                            <a:srgbClr val="000000"/>
                          </a:solidFill>
                          <a:effectLst/>
                          <a:latin typeface="Garamond" charset="0"/>
                          <a:ea typeface="Garamond" charset="0"/>
                          <a:cs typeface="Garamond" charset="0"/>
                        </a:rPr>
                        <a:t>NFS</a:t>
                      </a:r>
                      <a:endParaRPr lang="en-US" sz="1100" dirty="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1" i="0" u="none" strike="noStrike">
                          <a:solidFill>
                            <a:srgbClr val="000000"/>
                          </a:solidFill>
                          <a:effectLst/>
                          <a:latin typeface="Garamond" charset="0"/>
                          <a:ea typeface="Garamond" charset="0"/>
                          <a:cs typeface="Garamond" charset="0"/>
                        </a:rPr>
                        <a:t>R</a:t>
                      </a:r>
                      <a:br>
                        <a:rPr lang="en-US" sz="1100" b="1" i="0" u="none" strike="noStrike">
                          <a:solidFill>
                            <a:srgbClr val="000000"/>
                          </a:solidFill>
                          <a:effectLst/>
                          <a:latin typeface="Garamond" charset="0"/>
                          <a:ea typeface="Garamond" charset="0"/>
                          <a:cs typeface="Garamond" charset="0"/>
                        </a:rPr>
                      </a:br>
                      <a:r>
                        <a:rPr lang="en-US" sz="1100" b="1" i="0" u="none" strike="noStrike">
                          <a:solidFill>
                            <a:srgbClr val="000000"/>
                          </a:solidFill>
                          <a:effectLst/>
                          <a:latin typeface="Garamond" charset="0"/>
                          <a:ea typeface="Garamond" charset="0"/>
                          <a:cs typeface="Garamond" charset="0"/>
                        </a:rPr>
                        <a:t>UFS</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1" i="0" u="none" strike="noStrike">
                          <a:solidFill>
                            <a:srgbClr val="000000"/>
                          </a:solidFill>
                          <a:effectLst/>
                          <a:latin typeface="Garamond" charset="0"/>
                          <a:ea typeface="Garamond" charset="0"/>
                          <a:cs typeface="Garamond" charset="0"/>
                        </a:rPr>
                        <a:t>R</a:t>
                      </a:r>
                      <a:br>
                        <a:rPr lang="en-US" sz="1100" b="1" i="0" u="none" strike="noStrike">
                          <a:solidFill>
                            <a:srgbClr val="000000"/>
                          </a:solidFill>
                          <a:effectLst/>
                          <a:latin typeface="Garamond" charset="0"/>
                          <a:ea typeface="Garamond" charset="0"/>
                          <a:cs typeface="Garamond" charset="0"/>
                        </a:rPr>
                      </a:br>
                      <a:r>
                        <a:rPr lang="en-US" sz="1100" b="1" i="0" u="none" strike="noStrike">
                          <a:solidFill>
                            <a:srgbClr val="000000"/>
                          </a:solidFill>
                          <a:effectLst/>
                          <a:latin typeface="Garamond" charset="0"/>
                          <a:ea typeface="Garamond" charset="0"/>
                          <a:cs typeface="Garamond" charset="0"/>
                        </a:rPr>
                        <a:t>CFS</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mr-IN" sz="1100" b="1" i="0" u="none" strike="noStrike">
                          <a:solidFill>
                            <a:srgbClr val="000000"/>
                          </a:solidFill>
                          <a:effectLst/>
                          <a:latin typeface="Garamond" charset="0"/>
                          <a:ea typeface="Garamond" charset="0"/>
                          <a:cs typeface="Garamond" charset="0"/>
                        </a:rPr>
                        <a:t>R</a:t>
                      </a:r>
                      <a:br>
                        <a:rPr lang="mr-IN" sz="1100" b="1" i="0" u="none" strike="noStrike">
                          <a:solidFill>
                            <a:srgbClr val="000000"/>
                          </a:solidFill>
                          <a:effectLst/>
                          <a:latin typeface="Garamond" charset="0"/>
                          <a:ea typeface="Garamond" charset="0"/>
                          <a:cs typeface="Garamond" charset="0"/>
                        </a:rPr>
                      </a:br>
                      <a:r>
                        <a:rPr lang="mr-IN" sz="1100" b="1" i="0" u="none" strike="noStrike">
                          <a:solidFill>
                            <a:srgbClr val="000000"/>
                          </a:solidFill>
                          <a:effectLst/>
                          <a:latin typeface="Garamond" charset="0"/>
                          <a:ea typeface="Garamond" charset="0"/>
                          <a:cs typeface="Garamond" charset="0"/>
                        </a:rPr>
                        <a:t>AVG</a:t>
                      </a:r>
                      <a:r>
                        <a:rPr lang="mr-IN" sz="1100" b="1" i="0" u="none" strike="noStrike" baseline="30000">
                          <a:solidFill>
                            <a:srgbClr val="000000"/>
                          </a:solidFill>
                          <a:effectLst/>
                          <a:latin typeface="Garamond" charset="0"/>
                          <a:ea typeface="Garamond" charset="0"/>
                          <a:cs typeface="Garamond" charset="0"/>
                        </a:rPr>
                        <a:t>*</a:t>
                      </a:r>
                      <a:endParaRPr lang="mr-IN"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1" i="0" u="none" strike="noStrike">
                          <a:solidFill>
                            <a:srgbClr val="000000"/>
                          </a:solidFill>
                          <a:effectLst/>
                          <a:latin typeface="Garamond" charset="0"/>
                          <a:ea typeface="Garamond" charset="0"/>
                          <a:cs typeface="Garamond" charset="0"/>
                        </a:rPr>
                        <a:t>F</a:t>
                      </a:r>
                      <a:br>
                        <a:rPr lang="en-US" sz="1100" b="1" i="0" u="none" strike="noStrike">
                          <a:solidFill>
                            <a:srgbClr val="000000"/>
                          </a:solidFill>
                          <a:effectLst/>
                          <a:latin typeface="Garamond" charset="0"/>
                          <a:ea typeface="Garamond" charset="0"/>
                          <a:cs typeface="Garamond" charset="0"/>
                        </a:rPr>
                      </a:br>
                      <a:r>
                        <a:rPr lang="en-US" sz="1100" b="1" i="0" u="none" strike="noStrike">
                          <a:solidFill>
                            <a:srgbClr val="000000"/>
                          </a:solidFill>
                          <a:effectLst/>
                          <a:latin typeface="Garamond" charset="0"/>
                          <a:ea typeface="Garamond" charset="0"/>
                          <a:cs typeface="Garamond" charset="0"/>
                        </a:rPr>
                        <a:t>NFS</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1" i="0" u="none" strike="noStrike">
                          <a:solidFill>
                            <a:srgbClr val="000000"/>
                          </a:solidFill>
                          <a:effectLst/>
                          <a:latin typeface="Garamond" charset="0"/>
                          <a:ea typeface="Garamond" charset="0"/>
                          <a:cs typeface="Garamond" charset="0"/>
                        </a:rPr>
                        <a:t>F</a:t>
                      </a:r>
                      <a:br>
                        <a:rPr lang="en-US" sz="1100" b="1" i="0" u="none" strike="noStrike">
                          <a:solidFill>
                            <a:srgbClr val="000000"/>
                          </a:solidFill>
                          <a:effectLst/>
                          <a:latin typeface="Garamond" charset="0"/>
                          <a:ea typeface="Garamond" charset="0"/>
                          <a:cs typeface="Garamond" charset="0"/>
                        </a:rPr>
                      </a:br>
                      <a:r>
                        <a:rPr lang="en-US" sz="1100" b="1" i="0" u="none" strike="noStrike">
                          <a:solidFill>
                            <a:srgbClr val="000000"/>
                          </a:solidFill>
                          <a:effectLst/>
                          <a:latin typeface="Garamond" charset="0"/>
                          <a:ea typeface="Garamond" charset="0"/>
                          <a:cs typeface="Garamond" charset="0"/>
                        </a:rPr>
                        <a:t>UFS</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1" i="0" u="none" strike="noStrike">
                          <a:solidFill>
                            <a:srgbClr val="000000"/>
                          </a:solidFill>
                          <a:effectLst/>
                          <a:latin typeface="Garamond" charset="0"/>
                          <a:ea typeface="Garamond" charset="0"/>
                          <a:cs typeface="Garamond" charset="0"/>
                        </a:rPr>
                        <a:t>F</a:t>
                      </a:r>
                      <a:br>
                        <a:rPr lang="en-US" sz="1100" b="1" i="0" u="none" strike="noStrike">
                          <a:solidFill>
                            <a:srgbClr val="000000"/>
                          </a:solidFill>
                          <a:effectLst/>
                          <a:latin typeface="Garamond" charset="0"/>
                          <a:ea typeface="Garamond" charset="0"/>
                          <a:cs typeface="Garamond" charset="0"/>
                        </a:rPr>
                      </a:br>
                      <a:r>
                        <a:rPr lang="en-US" sz="1100" b="1" i="0" u="none" strike="noStrike">
                          <a:solidFill>
                            <a:srgbClr val="000000"/>
                          </a:solidFill>
                          <a:effectLst/>
                          <a:latin typeface="Garamond" charset="0"/>
                          <a:ea typeface="Garamond" charset="0"/>
                          <a:cs typeface="Garamond" charset="0"/>
                        </a:rPr>
                        <a:t>CFS</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mr-IN" sz="1100" b="1" i="0" u="none" strike="noStrike">
                          <a:solidFill>
                            <a:srgbClr val="000000"/>
                          </a:solidFill>
                          <a:effectLst/>
                          <a:latin typeface="Garamond" charset="0"/>
                          <a:ea typeface="Garamond" charset="0"/>
                          <a:cs typeface="Garamond" charset="0"/>
                        </a:rPr>
                        <a:t>F</a:t>
                      </a:r>
                      <a:br>
                        <a:rPr lang="mr-IN" sz="1100" b="1" i="0" u="none" strike="noStrike">
                          <a:solidFill>
                            <a:srgbClr val="000000"/>
                          </a:solidFill>
                          <a:effectLst/>
                          <a:latin typeface="Garamond" charset="0"/>
                          <a:ea typeface="Garamond" charset="0"/>
                          <a:cs typeface="Garamond" charset="0"/>
                        </a:rPr>
                      </a:br>
                      <a:r>
                        <a:rPr lang="mr-IN" sz="1100" b="1" i="0" u="none" strike="noStrike">
                          <a:solidFill>
                            <a:srgbClr val="000000"/>
                          </a:solidFill>
                          <a:effectLst/>
                          <a:latin typeface="Garamond" charset="0"/>
                          <a:ea typeface="Garamond" charset="0"/>
                          <a:cs typeface="Garamond" charset="0"/>
                        </a:rPr>
                        <a:t>AVG</a:t>
                      </a:r>
                      <a:r>
                        <a:rPr lang="mr-IN" sz="1100" b="1" i="0" u="none" strike="noStrike" baseline="30000">
                          <a:solidFill>
                            <a:srgbClr val="000000"/>
                          </a:solidFill>
                          <a:effectLst/>
                          <a:latin typeface="Garamond" charset="0"/>
                          <a:ea typeface="Garamond" charset="0"/>
                          <a:cs typeface="Garamond" charset="0"/>
                        </a:rPr>
                        <a:t>*</a:t>
                      </a:r>
                      <a:endParaRPr lang="mr-IN"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8967">
                <a:tc>
                  <a:txBody>
                    <a:bodyPr/>
                    <a:lstStyle/>
                    <a:p>
                      <a:pPr algn="ctr" rtl="0" fontAlgn="ctr">
                        <a:spcBef>
                          <a:spcPts val="0"/>
                        </a:spcBef>
                        <a:spcAft>
                          <a:spcPts val="0"/>
                        </a:spcAft>
                      </a:pPr>
                      <a:r>
                        <a:rPr lang="en-US" sz="1100" b="0" i="0" u="none" strike="noStrike" dirty="0">
                          <a:solidFill>
                            <a:srgbClr val="000000"/>
                          </a:solidFill>
                          <a:effectLst/>
                          <a:latin typeface="Garamond" charset="0"/>
                          <a:ea typeface="Garamond" charset="0"/>
                          <a:cs typeface="Garamond" charset="0"/>
                        </a:rPr>
                        <a:t>SVM</a:t>
                      </a:r>
                      <a:endParaRPr lang="en-US" sz="1100" dirty="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en-US" sz="1100" b="0" i="0" u="none" strike="noStrike">
                          <a:solidFill>
                            <a:srgbClr val="000000"/>
                          </a:solidFill>
                          <a:effectLst/>
                          <a:latin typeface="Garamond" charset="0"/>
                          <a:ea typeface="Garamond" charset="0"/>
                          <a:cs typeface="Garamond" charset="0"/>
                        </a:rPr>
                        <a:t>Parts of Speech</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fi-FI" sz="1100" b="1" i="0" u="none" strike="noStrike">
                          <a:solidFill>
                            <a:srgbClr val="EB5600"/>
                          </a:solidFill>
                          <a:effectLst/>
                          <a:latin typeface="Garamond" charset="0"/>
                          <a:ea typeface="Garamond" charset="0"/>
                          <a:cs typeface="Garamond" charset="0"/>
                        </a:rPr>
                        <a:t>0.873</a:t>
                      </a:r>
                      <a:endParaRPr lang="fi-FI"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0" i="0" u="none" strike="noStrike">
                          <a:solidFill>
                            <a:srgbClr val="000000"/>
                          </a:solidFill>
                          <a:effectLst/>
                          <a:latin typeface="Garamond" charset="0"/>
                          <a:ea typeface="Garamond" charset="0"/>
                          <a:cs typeface="Garamond" charset="0"/>
                        </a:rPr>
                        <a:t>0.430</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hr-HR" sz="1100" b="1" i="0" u="none" strike="noStrike">
                          <a:solidFill>
                            <a:srgbClr val="EB5600"/>
                          </a:solidFill>
                          <a:effectLst/>
                          <a:latin typeface="Garamond" charset="0"/>
                          <a:ea typeface="Garamond" charset="0"/>
                          <a:cs typeface="Garamond" charset="0"/>
                        </a:rPr>
                        <a:t>0.724</a:t>
                      </a:r>
                      <a:endParaRPr lang="hr-HR"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hr-HR" sz="1100" b="1" i="0" u="none" strike="noStrike" dirty="0">
                          <a:solidFill>
                            <a:srgbClr val="EB5600"/>
                          </a:solidFill>
                          <a:effectLst/>
                          <a:latin typeface="Garamond" charset="0"/>
                          <a:ea typeface="Garamond" charset="0"/>
                          <a:cs typeface="Garamond" charset="0"/>
                        </a:rPr>
                        <a:t>0.813</a:t>
                      </a:r>
                      <a:endParaRPr lang="hr-HR" sz="1100" dirty="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EB5600"/>
                          </a:solidFill>
                          <a:effectLst/>
                          <a:latin typeface="Garamond" charset="0"/>
                          <a:ea typeface="Garamond" charset="0"/>
                          <a:cs typeface="Garamond" charset="0"/>
                        </a:rPr>
                        <a:t>0.925</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is-IS" sz="1100" b="1" i="0" u="none" strike="noStrike">
                          <a:solidFill>
                            <a:srgbClr val="EB5600"/>
                          </a:solidFill>
                          <a:effectLst/>
                          <a:latin typeface="Garamond" charset="0"/>
                          <a:ea typeface="Garamond" charset="0"/>
                          <a:cs typeface="Garamond" charset="0"/>
                        </a:rPr>
                        <a:t>0.240</a:t>
                      </a:r>
                      <a:endParaRPr lang="is-I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EB5600"/>
                          </a:solidFill>
                          <a:effectLst/>
                          <a:latin typeface="Garamond" charset="0"/>
                          <a:ea typeface="Garamond" charset="0"/>
                          <a:cs typeface="Garamond" charset="0"/>
                        </a:rPr>
                        <a:t>0.671</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EB5600"/>
                          </a:solidFill>
                          <a:effectLst/>
                          <a:latin typeface="Garamond" charset="0"/>
                          <a:ea typeface="Garamond" charset="0"/>
                          <a:cs typeface="Garamond" charset="0"/>
                        </a:rPr>
                        <a:t>0.827</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it-IT" sz="1100" b="1" i="0" u="none" strike="noStrike">
                          <a:solidFill>
                            <a:srgbClr val="EB5600"/>
                          </a:solidFill>
                          <a:effectLst/>
                          <a:latin typeface="Garamond" charset="0"/>
                          <a:ea typeface="Garamond" charset="0"/>
                          <a:cs typeface="Garamond" charset="0"/>
                        </a:rPr>
                        <a:t>0.898</a:t>
                      </a:r>
                      <a:endParaRPr lang="it-IT"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hr-HR" sz="1100" b="1" i="0" u="none" strike="noStrike">
                          <a:solidFill>
                            <a:srgbClr val="EB5600"/>
                          </a:solidFill>
                          <a:effectLst/>
                          <a:latin typeface="Garamond" charset="0"/>
                          <a:ea typeface="Garamond" charset="0"/>
                          <a:cs typeface="Garamond" charset="0"/>
                        </a:rPr>
                        <a:t>0.307</a:t>
                      </a:r>
                      <a:endParaRPr lang="hr-HR"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EB5600"/>
                          </a:solidFill>
                          <a:effectLst/>
                          <a:latin typeface="Garamond" charset="0"/>
                          <a:ea typeface="Garamond" charset="0"/>
                          <a:cs typeface="Garamond" charset="0"/>
                        </a:rPr>
                        <a:t>0.696</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EB5600"/>
                          </a:solidFill>
                          <a:effectLst/>
                          <a:latin typeface="Garamond" charset="0"/>
                          <a:ea typeface="Garamond" charset="0"/>
                          <a:cs typeface="Garamond" charset="0"/>
                        </a:rPr>
                        <a:t>0.818</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r>
              <a:tr h="218967">
                <a:tc>
                  <a:txBody>
                    <a:bodyPr/>
                    <a:lstStyle/>
                    <a:p>
                      <a:pPr algn="ctr" rtl="0" fontAlgn="ctr">
                        <a:spcBef>
                          <a:spcPts val="0"/>
                        </a:spcBef>
                        <a:spcAft>
                          <a:spcPts val="0"/>
                        </a:spcAft>
                      </a:pPr>
                      <a:r>
                        <a:rPr lang="en-US" sz="1100" b="0" i="0" u="none" strike="noStrike">
                          <a:solidFill>
                            <a:srgbClr val="000000"/>
                          </a:solidFill>
                          <a:effectLst/>
                          <a:latin typeface="Garamond" charset="0"/>
                          <a:ea typeface="Garamond" charset="0"/>
                          <a:cs typeface="Garamond" charset="0"/>
                        </a:rPr>
                        <a:t>CNN</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en-US" sz="1100" b="0" i="0" u="none" strike="noStrike">
                          <a:solidFill>
                            <a:srgbClr val="000000"/>
                          </a:solidFill>
                          <a:effectLst/>
                          <a:latin typeface="Garamond" charset="0"/>
                          <a:ea typeface="Garamond" charset="0"/>
                          <a:cs typeface="Garamond" charset="0"/>
                        </a:rPr>
                        <a:t>Google News</a:t>
                      </a:r>
                      <a:r>
                        <a:rPr lang="en-US" sz="1100" b="1" i="0" u="none" strike="noStrike" baseline="30000">
                          <a:solidFill>
                            <a:srgbClr val="1A9988"/>
                          </a:solidFill>
                          <a:effectLst/>
                          <a:latin typeface="Garamond" charset="0"/>
                          <a:ea typeface="Garamond" charset="0"/>
                          <a:cs typeface="Garamond" charset="0"/>
                        </a:rPr>
                        <a:t>1</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fi-FI" sz="1100" b="0" i="0" u="none" strike="noStrike">
                          <a:solidFill>
                            <a:srgbClr val="000000"/>
                          </a:solidFill>
                          <a:effectLst/>
                          <a:latin typeface="Garamond" charset="0"/>
                          <a:ea typeface="Garamond" charset="0"/>
                          <a:cs typeface="Garamond" charset="0"/>
                        </a:rPr>
                        <a:t>0.874</a:t>
                      </a:r>
                      <a:endParaRPr lang="fi-FI"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1A9988"/>
                          </a:solidFill>
                          <a:effectLst/>
                          <a:latin typeface="Garamond" charset="0"/>
                          <a:ea typeface="Garamond" charset="0"/>
                          <a:cs typeface="Garamond" charset="0"/>
                        </a:rPr>
                        <a:t>0.649</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uk-UA" sz="1100" b="0" i="0" u="none" strike="noStrike">
                          <a:solidFill>
                            <a:srgbClr val="000000"/>
                          </a:solidFill>
                          <a:effectLst/>
                          <a:latin typeface="Garamond" charset="0"/>
                          <a:ea typeface="Garamond" charset="0"/>
                          <a:cs typeface="Garamond" charset="0"/>
                        </a:rPr>
                        <a:t>0.775</a:t>
                      </a:r>
                      <a:endParaRPr lang="uk-UA"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0" i="0" u="none" strike="noStrike">
                          <a:solidFill>
                            <a:srgbClr val="000000"/>
                          </a:solidFill>
                          <a:effectLst/>
                          <a:latin typeface="Garamond" charset="0"/>
                          <a:ea typeface="Garamond" charset="0"/>
                          <a:cs typeface="Garamond" charset="0"/>
                        </a:rPr>
                        <a:t>0.838</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1A9988"/>
                          </a:solidFill>
                          <a:effectLst/>
                          <a:latin typeface="Garamond" charset="0"/>
                          <a:ea typeface="Garamond" charset="0"/>
                          <a:cs typeface="Garamond" charset="0"/>
                        </a:rPr>
                        <a:t>0.951</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0" i="0" u="none" strike="noStrike">
                          <a:solidFill>
                            <a:srgbClr val="000000"/>
                          </a:solidFill>
                          <a:effectLst/>
                          <a:latin typeface="Garamond" charset="0"/>
                          <a:ea typeface="Garamond" charset="0"/>
                          <a:cs typeface="Garamond" charset="0"/>
                        </a:rPr>
                        <a:t>0.250</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1A9988"/>
                          </a:solidFill>
                          <a:effectLst/>
                          <a:latin typeface="Garamond" charset="0"/>
                          <a:ea typeface="Garamond" charset="0"/>
                          <a:cs typeface="Garamond" charset="0"/>
                        </a:rPr>
                        <a:t>0.725</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1A9988"/>
                          </a:solidFill>
                          <a:effectLst/>
                          <a:latin typeface="Garamond" charset="0"/>
                          <a:ea typeface="Garamond" charset="0"/>
                          <a:cs typeface="Garamond" charset="0"/>
                        </a:rPr>
                        <a:t>0.859</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0" i="0" u="none" strike="noStrike">
                          <a:solidFill>
                            <a:srgbClr val="000000"/>
                          </a:solidFill>
                          <a:effectLst/>
                          <a:latin typeface="Garamond" charset="0"/>
                          <a:ea typeface="Garamond" charset="0"/>
                          <a:cs typeface="Garamond" charset="0"/>
                        </a:rPr>
                        <a:t>0.911</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0" i="0" u="none" strike="noStrike">
                          <a:solidFill>
                            <a:srgbClr val="000000"/>
                          </a:solidFill>
                          <a:effectLst/>
                          <a:latin typeface="Garamond" charset="0"/>
                          <a:ea typeface="Garamond" charset="0"/>
                          <a:cs typeface="Garamond" charset="0"/>
                        </a:rPr>
                        <a:t>0.361</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0" i="0" u="none" strike="noStrike">
                          <a:solidFill>
                            <a:srgbClr val="000000"/>
                          </a:solidFill>
                          <a:effectLst/>
                          <a:latin typeface="Garamond" charset="0"/>
                          <a:ea typeface="Garamond" charset="0"/>
                          <a:cs typeface="Garamond" charset="0"/>
                        </a:rPr>
                        <a:t>0.749</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0" i="0" u="none" strike="noStrike">
                          <a:solidFill>
                            <a:srgbClr val="1A1A1A"/>
                          </a:solidFill>
                          <a:effectLst/>
                          <a:latin typeface="Garamond" charset="0"/>
                          <a:ea typeface="Garamond" charset="0"/>
                          <a:cs typeface="Garamond" charset="0"/>
                        </a:rPr>
                        <a:t>0.842</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r>
              <a:tr h="218967">
                <a:tc>
                  <a:txBody>
                    <a:bodyPr/>
                    <a:lstStyle/>
                    <a:p>
                      <a:pPr algn="ctr" rtl="0" fontAlgn="ctr">
                        <a:spcBef>
                          <a:spcPts val="0"/>
                        </a:spcBef>
                        <a:spcAft>
                          <a:spcPts val="0"/>
                        </a:spcAft>
                      </a:pPr>
                      <a:r>
                        <a:rPr lang="en-US" sz="1100" b="0" i="0" u="none" strike="noStrike">
                          <a:solidFill>
                            <a:srgbClr val="000000"/>
                          </a:solidFill>
                          <a:effectLst/>
                          <a:latin typeface="Garamond" charset="0"/>
                          <a:ea typeface="Garamond" charset="0"/>
                          <a:cs typeface="Garamond" charset="0"/>
                        </a:rPr>
                        <a:t>RNN</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solidFill>
                            <a:srgbClr val="000000"/>
                          </a:solidFill>
                          <a:effectLst/>
                          <a:latin typeface="Garamond" charset="0"/>
                          <a:ea typeface="Garamond" charset="0"/>
                          <a:cs typeface="Garamond" charset="0"/>
                        </a:rPr>
                        <a:t>GLoVE</a:t>
                      </a:r>
                      <a:r>
                        <a:rPr lang="en-US" sz="1100" b="1" i="0" u="none" strike="noStrike" baseline="30000">
                          <a:solidFill>
                            <a:srgbClr val="1A9988"/>
                          </a:solidFill>
                          <a:effectLst/>
                          <a:latin typeface="Garamond" charset="0"/>
                          <a:ea typeface="Garamond" charset="0"/>
                          <a:cs typeface="Garamond" charset="0"/>
                        </a:rPr>
                        <a:t>2</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1A9988"/>
                          </a:solidFill>
                          <a:effectLst/>
                          <a:latin typeface="Garamond" charset="0"/>
                          <a:ea typeface="Garamond" charset="0"/>
                          <a:cs typeface="Garamond" charset="0"/>
                        </a:rPr>
                        <a:t>0.900</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EB5600"/>
                          </a:solidFill>
                          <a:effectLst/>
                          <a:latin typeface="Garamond" charset="0"/>
                          <a:ea typeface="Garamond" charset="0"/>
                          <a:cs typeface="Garamond" charset="0"/>
                        </a:rPr>
                        <a:t>0.397</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1A9988"/>
                          </a:solidFill>
                          <a:effectLst/>
                          <a:latin typeface="Garamond" charset="0"/>
                          <a:ea typeface="Garamond" charset="0"/>
                          <a:cs typeface="Garamond" charset="0"/>
                        </a:rPr>
                        <a:t>0.811</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1A9988"/>
                          </a:solidFill>
                          <a:effectLst/>
                          <a:latin typeface="Garamond" charset="0"/>
                          <a:ea typeface="Garamond" charset="0"/>
                          <a:cs typeface="Garamond" charset="0"/>
                        </a:rPr>
                        <a:t>0.853</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nb-NO" sz="1100" b="0" i="0" u="none" strike="noStrike" dirty="0">
                          <a:solidFill>
                            <a:srgbClr val="000000"/>
                          </a:solidFill>
                          <a:effectLst/>
                          <a:latin typeface="Garamond" charset="0"/>
                          <a:ea typeface="Garamond" charset="0"/>
                          <a:cs typeface="Garamond" charset="0"/>
                        </a:rPr>
                        <a:t>0.928</a:t>
                      </a:r>
                      <a:endParaRPr lang="nb-NO" sz="1100" dirty="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1A9988"/>
                          </a:solidFill>
                          <a:effectLst/>
                          <a:latin typeface="Garamond" charset="0"/>
                          <a:ea typeface="Garamond" charset="0"/>
                          <a:cs typeface="Garamond" charset="0"/>
                        </a:rPr>
                        <a:t>0.457</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nb-NO" sz="1100" b="0" i="0" u="none" strike="noStrike">
                          <a:solidFill>
                            <a:srgbClr val="000000"/>
                          </a:solidFill>
                          <a:effectLst/>
                          <a:latin typeface="Garamond" charset="0"/>
                          <a:ea typeface="Garamond" charset="0"/>
                          <a:cs typeface="Garamond" charset="0"/>
                        </a:rPr>
                        <a:t>0.712</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nb-NO" sz="1100" b="0" i="0" u="none" strike="noStrike">
                          <a:solidFill>
                            <a:srgbClr val="222222"/>
                          </a:solidFill>
                          <a:effectLst/>
                          <a:latin typeface="Garamond" charset="0"/>
                          <a:ea typeface="Garamond" charset="0"/>
                          <a:cs typeface="Garamond" charset="0"/>
                        </a:rPr>
                        <a:t>0.852</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1A9988"/>
                          </a:solidFill>
                          <a:effectLst/>
                          <a:latin typeface="Garamond" charset="0"/>
                          <a:ea typeface="Garamond" charset="0"/>
                          <a:cs typeface="Garamond" charset="0"/>
                        </a:rPr>
                        <a:t>0.914</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1A9988"/>
                          </a:solidFill>
                          <a:effectLst/>
                          <a:latin typeface="Garamond" charset="0"/>
                          <a:ea typeface="Garamond" charset="0"/>
                          <a:cs typeface="Garamond" charset="0"/>
                        </a:rPr>
                        <a:t>0.425</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1A9988"/>
                          </a:solidFill>
                          <a:effectLst/>
                          <a:latin typeface="Garamond" charset="0"/>
                          <a:ea typeface="Garamond" charset="0"/>
                          <a:cs typeface="Garamond" charset="0"/>
                        </a:rPr>
                        <a:t>0.758</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nb-NO" sz="1100" b="1" i="0" u="none" strike="noStrike" dirty="0">
                          <a:solidFill>
                            <a:srgbClr val="1A9988"/>
                          </a:solidFill>
                          <a:effectLst/>
                          <a:latin typeface="Garamond" charset="0"/>
                          <a:ea typeface="Garamond" charset="0"/>
                          <a:cs typeface="Garamond" charset="0"/>
                        </a:rPr>
                        <a:t>0.851</a:t>
                      </a:r>
                      <a:endParaRPr lang="nb-NO" sz="1100" dirty="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r>
            </a:tbl>
          </a:graphicData>
        </a:graphic>
      </p:graphicFrame>
      <p:sp>
        <p:nvSpPr>
          <p:cNvPr id="10" name="Rectangle 9"/>
          <p:cNvSpPr/>
          <p:nvPr/>
        </p:nvSpPr>
        <p:spPr>
          <a:xfrm>
            <a:off x="138198" y="3054697"/>
            <a:ext cx="8866414" cy="1815882"/>
          </a:xfrm>
          <a:prstGeom prst="rect">
            <a:avLst/>
          </a:prstGeom>
        </p:spPr>
        <p:txBody>
          <a:bodyPr wrap="square">
            <a:spAutoFit/>
          </a:bodyPr>
          <a:lstStyle/>
          <a:p>
            <a:r>
              <a:rPr lang="en-US" sz="1600" dirty="0" smtClean="0">
                <a:latin typeface="Garamond" panose="02020404030301010803" pitchFamily="18" charset="0"/>
              </a:rPr>
              <a:t>P: Precision </a:t>
            </a:r>
            <a:r>
              <a:rPr lang="en-US" sz="1600" dirty="0">
                <a:latin typeface="Garamond" panose="02020404030301010803" pitchFamily="18" charset="0"/>
              </a:rPr>
              <a:t> |  </a:t>
            </a:r>
            <a:r>
              <a:rPr lang="en-US" sz="1600" dirty="0" smtClean="0">
                <a:latin typeface="Garamond" panose="02020404030301010803" pitchFamily="18" charset="0"/>
              </a:rPr>
              <a:t>R: Recall </a:t>
            </a:r>
            <a:r>
              <a:rPr lang="en-US" sz="1600" dirty="0">
                <a:latin typeface="Garamond" panose="02020404030301010803" pitchFamily="18" charset="0"/>
              </a:rPr>
              <a:t> |  </a:t>
            </a:r>
            <a:r>
              <a:rPr lang="en-US" sz="1600" dirty="0" smtClean="0">
                <a:latin typeface="Garamond" panose="02020404030301010803" pitchFamily="18" charset="0"/>
              </a:rPr>
              <a:t>F: F1-Score</a:t>
            </a:r>
          </a:p>
          <a:p>
            <a:r>
              <a:rPr lang="en-US" sz="1600" dirty="0" smtClean="0">
                <a:latin typeface="Garamond" panose="02020404030301010803" pitchFamily="18" charset="0"/>
              </a:rPr>
              <a:t>*: </a:t>
            </a:r>
            <a:r>
              <a:rPr lang="en-US" sz="1600" dirty="0">
                <a:latin typeface="Garamond" panose="02020404030301010803" pitchFamily="18" charset="0"/>
              </a:rPr>
              <a:t>Average (AVG) is weighted based </a:t>
            </a:r>
            <a:r>
              <a:rPr lang="en-US" sz="1600" dirty="0" smtClean="0">
                <a:latin typeface="Garamond" panose="02020404030301010803" pitchFamily="18" charset="0"/>
              </a:rPr>
              <a:t>on </a:t>
            </a:r>
            <a:r>
              <a:rPr lang="en-US" sz="1600" dirty="0">
                <a:latin typeface="Garamond" panose="02020404030301010803" pitchFamily="18" charset="0"/>
              </a:rPr>
              <a:t>the distribution of the number of labels in each class</a:t>
            </a:r>
            <a:r>
              <a:rPr lang="en-US" sz="1600" dirty="0" smtClean="0">
                <a:latin typeface="Garamond" panose="02020404030301010803" pitchFamily="18" charset="0"/>
              </a:rPr>
              <a:t>.</a:t>
            </a:r>
          </a:p>
          <a:p>
            <a:endParaRPr lang="en-US" sz="1600" dirty="0">
              <a:latin typeface="Garamond" panose="02020404030301010803" pitchFamily="18" charset="0"/>
            </a:endParaRPr>
          </a:p>
          <a:p>
            <a:r>
              <a:rPr lang="en-US" sz="1600" dirty="0" smtClean="0">
                <a:latin typeface="Garamond" panose="02020404030301010803" pitchFamily="18" charset="0"/>
              </a:rPr>
              <a:t>1</a:t>
            </a:r>
            <a:r>
              <a:rPr lang="en-US" sz="1600" dirty="0">
                <a:latin typeface="Garamond" panose="02020404030301010803" pitchFamily="18" charset="0"/>
              </a:rPr>
              <a:t>:  Pre-trained vectors trained on part of Google News dataset (about 100 billion words). The model contains 300-dimensional vectors for 3 million words and phrases. </a:t>
            </a:r>
            <a:r>
              <a:rPr lang="en-US" sz="1600" dirty="0" smtClean="0">
                <a:latin typeface="Garamond" panose="02020404030301010803" pitchFamily="18" charset="0"/>
                <a:hlinkClick r:id="rId2"/>
              </a:rPr>
              <a:t>https</a:t>
            </a:r>
            <a:r>
              <a:rPr lang="en-US" sz="1600" dirty="0">
                <a:latin typeface="Garamond" panose="02020404030301010803" pitchFamily="18" charset="0"/>
                <a:hlinkClick r:id="rId2"/>
              </a:rPr>
              <a:t>://code.google.com/archive/p/word2vec</a:t>
            </a:r>
            <a:r>
              <a:rPr lang="en-US" sz="1600" dirty="0" smtClean="0">
                <a:latin typeface="Garamond" panose="02020404030301010803" pitchFamily="18" charset="0"/>
                <a:hlinkClick r:id="rId2"/>
              </a:rPr>
              <a:t>/</a:t>
            </a:r>
            <a:endParaRPr lang="en-US" sz="1600" dirty="0" smtClean="0">
              <a:latin typeface="Garamond" panose="02020404030301010803" pitchFamily="18" charset="0"/>
            </a:endParaRPr>
          </a:p>
          <a:p>
            <a:r>
              <a:rPr lang="en-US" sz="1600" dirty="0" smtClean="0">
                <a:latin typeface="Garamond" panose="02020404030301010803" pitchFamily="18" charset="0"/>
              </a:rPr>
              <a:t>2</a:t>
            </a:r>
            <a:r>
              <a:rPr lang="en-US" sz="1600" dirty="0">
                <a:latin typeface="Garamond" panose="02020404030301010803" pitchFamily="18" charset="0"/>
              </a:rPr>
              <a:t>:  Global Vectors for Word Representation using The Common Crawl corpus which contains petabytes of data collected over the last 7 </a:t>
            </a:r>
            <a:r>
              <a:rPr lang="en-US" sz="1600" dirty="0" smtClean="0">
                <a:latin typeface="Garamond" panose="02020404030301010803" pitchFamily="18" charset="0"/>
              </a:rPr>
              <a:t>years. </a:t>
            </a:r>
            <a:r>
              <a:rPr lang="en-US" sz="1600" dirty="0" smtClean="0">
                <a:latin typeface="Garamond" panose="02020404030301010803" pitchFamily="18" charset="0"/>
                <a:hlinkClick r:id="rId3"/>
              </a:rPr>
              <a:t>https</a:t>
            </a:r>
            <a:r>
              <a:rPr lang="en-US" sz="1600" dirty="0">
                <a:latin typeface="Garamond" panose="02020404030301010803" pitchFamily="18" charset="0"/>
                <a:hlinkClick r:id="rId3"/>
              </a:rPr>
              <a:t>://nlp.stanford.edu/projects/glove</a:t>
            </a:r>
            <a:r>
              <a:rPr lang="en-US" sz="1600" dirty="0" smtClean="0">
                <a:latin typeface="Garamond" panose="02020404030301010803" pitchFamily="18" charset="0"/>
                <a:hlinkClick r:id="rId3"/>
              </a:rPr>
              <a:t>/</a:t>
            </a:r>
            <a:endParaRPr lang="en-US" sz="1600" dirty="0" smtClean="0">
              <a:latin typeface="Garamond" panose="02020404030301010803" pitchFamily="18" charset="0"/>
            </a:endParaRPr>
          </a:p>
        </p:txBody>
      </p:sp>
      <p:sp>
        <p:nvSpPr>
          <p:cNvPr id="12" name="Slide Number Placeholder 1"/>
          <p:cNvSpPr txBox="1">
            <a:spLocks/>
          </p:cNvSpPr>
          <p:nvPr/>
        </p:nvSpPr>
        <p:spPr>
          <a:xfrm>
            <a:off x="0" y="4852293"/>
            <a:ext cx="2133600" cy="274637"/>
          </a:xfrm>
          <a:prstGeom prst="rect">
            <a:avLst/>
          </a:prstGeom>
        </p:spPr>
        <p:txBody>
          <a:bodyPr/>
          <a:lst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r>
              <a:rPr lang="en-US" dirty="0" smtClean="0"/>
              <a:t>22</a:t>
            </a:r>
            <a:endParaRPr lang="en-US" dirty="0"/>
          </a:p>
        </p:txBody>
      </p:sp>
    </p:spTree>
    <p:extLst>
      <p:ext uri="{BB962C8B-B14F-4D97-AF65-F5344CB8AC3E}">
        <p14:creationId xmlns:p14="http://schemas.microsoft.com/office/powerpoint/2010/main" val="16179264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59449"/>
          </a:xfrm>
        </p:spPr>
        <p:txBody>
          <a:bodyPr/>
          <a:lstStyle/>
          <a:p>
            <a:r>
              <a:rPr lang="en-US" sz="4000" dirty="0" smtClean="0"/>
              <a:t>Our Own </a:t>
            </a:r>
            <a:r>
              <a:rPr lang="en-US" sz="4000" dirty="0" err="1" smtClean="0"/>
              <a:t>CrowdFlower</a:t>
            </a:r>
            <a:endParaRPr lang="en-US" sz="4000"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98497" y="670404"/>
            <a:ext cx="8245503" cy="4456526"/>
          </a:xfrm>
          <a:prstGeom prst="rect">
            <a:avLst/>
          </a:prstGeom>
        </p:spPr>
      </p:pic>
      <p:sp>
        <p:nvSpPr>
          <p:cNvPr id="5" name="Slide Number Placeholder 1"/>
          <p:cNvSpPr txBox="1">
            <a:spLocks/>
          </p:cNvSpPr>
          <p:nvPr/>
        </p:nvSpPr>
        <p:spPr>
          <a:xfrm>
            <a:off x="0" y="4852293"/>
            <a:ext cx="2133600" cy="274637"/>
          </a:xfrm>
          <a:prstGeom prst="rect">
            <a:avLst/>
          </a:prstGeom>
        </p:spPr>
        <p:txBody>
          <a:bodyPr/>
          <a:lst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r>
              <a:rPr lang="en-US" dirty="0" smtClean="0"/>
              <a:t>23</a:t>
            </a:r>
            <a:endParaRPr lang="en-US" dirty="0"/>
          </a:p>
        </p:txBody>
      </p:sp>
    </p:spTree>
    <p:extLst>
      <p:ext uri="{BB962C8B-B14F-4D97-AF65-F5344CB8AC3E}">
        <p14:creationId xmlns:p14="http://schemas.microsoft.com/office/powerpoint/2010/main" val="6191082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Coder Quality</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5" y="836247"/>
            <a:ext cx="9144000" cy="3810000"/>
          </a:xfrm>
          <a:prstGeom prst="rect">
            <a:avLst/>
          </a:prstGeom>
        </p:spPr>
      </p:pic>
      <p:pic>
        <p:nvPicPr>
          <p:cNvPr id="6" name="Picture 5"/>
          <p:cNvPicPr>
            <a:picLocks noChangeAspect="1"/>
          </p:cNvPicPr>
          <p:nvPr/>
        </p:nvPicPr>
        <p:blipFill>
          <a:blip r:embed="rId3"/>
          <a:stretch>
            <a:fillRect/>
          </a:stretch>
        </p:blipFill>
        <p:spPr>
          <a:xfrm>
            <a:off x="2354855" y="1319917"/>
            <a:ext cx="6488051" cy="885466"/>
          </a:xfrm>
          <a:prstGeom prst="rect">
            <a:avLst/>
          </a:prstGeom>
        </p:spPr>
      </p:pic>
      <p:sp>
        <p:nvSpPr>
          <p:cNvPr id="7" name="Slide Number Placeholder 1"/>
          <p:cNvSpPr txBox="1">
            <a:spLocks/>
          </p:cNvSpPr>
          <p:nvPr/>
        </p:nvSpPr>
        <p:spPr>
          <a:xfrm>
            <a:off x="0" y="4852293"/>
            <a:ext cx="2133600" cy="274637"/>
          </a:xfrm>
          <a:prstGeom prst="rect">
            <a:avLst/>
          </a:prstGeom>
        </p:spPr>
        <p:txBody>
          <a:bodyPr/>
          <a:lst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r>
              <a:rPr lang="en-US" dirty="0" smtClean="0"/>
              <a:t>24</a:t>
            </a:r>
            <a:endParaRPr lang="en-US" dirty="0"/>
          </a:p>
        </p:txBody>
      </p:sp>
    </p:spTree>
    <p:extLst>
      <p:ext uri="{BB962C8B-B14F-4D97-AF65-F5344CB8AC3E}">
        <p14:creationId xmlns:p14="http://schemas.microsoft.com/office/powerpoint/2010/main" val="7936846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59449"/>
          </a:xfrm>
        </p:spPr>
        <p:txBody>
          <a:bodyPr/>
          <a:lstStyle/>
          <a:p>
            <a:r>
              <a:rPr lang="en-US" sz="4000" dirty="0" smtClean="0"/>
              <a:t>Ground Truth Collection</a:t>
            </a:r>
            <a:endParaRPr lang="en-US" sz="4000" dirty="0"/>
          </a:p>
        </p:txBody>
      </p:sp>
      <p:sp>
        <p:nvSpPr>
          <p:cNvPr id="3" name="Text Placeholder 2"/>
          <p:cNvSpPr>
            <a:spLocks noGrp="1"/>
          </p:cNvSpPr>
          <p:nvPr>
            <p:ph type="body" sz="quarter" idx="10"/>
          </p:nvPr>
        </p:nvSpPr>
        <p:spPr>
          <a:xfrm>
            <a:off x="4591293" y="914983"/>
            <a:ext cx="4390782" cy="1846659"/>
          </a:xfrm>
          <a:ln>
            <a:noFill/>
          </a:ln>
        </p:spPr>
        <p:txBody>
          <a:bodyPr/>
          <a:lstStyle/>
          <a:p>
            <a:pPr fontAlgn="base"/>
            <a:r>
              <a:rPr lang="en-US" sz="2000" dirty="0">
                <a:solidFill>
                  <a:schemeClr val="tx1"/>
                </a:solidFill>
              </a:rPr>
              <a:t>20788 sentences </a:t>
            </a:r>
            <a:endParaRPr lang="en-US" sz="2000" dirty="0" smtClean="0">
              <a:solidFill>
                <a:schemeClr val="tx1"/>
              </a:solidFill>
            </a:endParaRPr>
          </a:p>
          <a:p>
            <a:pPr fontAlgn="base"/>
            <a:r>
              <a:rPr lang="en-US" sz="2000" dirty="0" smtClean="0">
                <a:solidFill>
                  <a:schemeClr val="tx1"/>
                </a:solidFill>
              </a:rPr>
              <a:t>20 </a:t>
            </a:r>
            <a:r>
              <a:rPr lang="en-US" sz="2000" dirty="0">
                <a:solidFill>
                  <a:schemeClr val="tx1"/>
                </a:solidFill>
              </a:rPr>
              <a:t>months, 374 coders, ~$4,000 </a:t>
            </a:r>
            <a:r>
              <a:rPr lang="en-US" sz="2000" dirty="0" smtClean="0">
                <a:solidFill>
                  <a:schemeClr val="tx1"/>
                </a:solidFill>
              </a:rPr>
              <a:t>paid</a:t>
            </a:r>
          </a:p>
          <a:p>
            <a:pPr fontAlgn="base"/>
            <a:r>
              <a:rPr lang="en-US" sz="2000" dirty="0" smtClean="0">
                <a:solidFill>
                  <a:schemeClr val="tx1"/>
                </a:solidFill>
              </a:rPr>
              <a:t>30 </a:t>
            </a:r>
            <a:r>
              <a:rPr lang="en-US" sz="2000" dirty="0">
                <a:solidFill>
                  <a:schemeClr val="tx1"/>
                </a:solidFill>
              </a:rPr>
              <a:t>training </a:t>
            </a:r>
            <a:r>
              <a:rPr lang="en-US" sz="2000" dirty="0" smtClean="0">
                <a:solidFill>
                  <a:schemeClr val="tx1"/>
                </a:solidFill>
              </a:rPr>
              <a:t>sentences</a:t>
            </a:r>
          </a:p>
          <a:p>
            <a:pPr fontAlgn="base"/>
            <a:r>
              <a:rPr lang="en-US" sz="2000" dirty="0" smtClean="0">
                <a:solidFill>
                  <a:schemeClr val="tx1"/>
                </a:solidFill>
              </a:rPr>
              <a:t>1032 </a:t>
            </a:r>
            <a:r>
              <a:rPr lang="en-US" sz="2000" dirty="0">
                <a:solidFill>
                  <a:schemeClr val="tx1"/>
                </a:solidFill>
              </a:rPr>
              <a:t>screening sentences (731 NFS, 63 UFS, 238 CFS) to detect spammers &amp; low-quality coders</a:t>
            </a:r>
          </a:p>
        </p:txBody>
      </p:sp>
      <p:graphicFrame>
        <p:nvGraphicFramePr>
          <p:cNvPr id="4" name="Table 3"/>
          <p:cNvGraphicFramePr>
            <a:graphicFrameLocks noGrp="1"/>
          </p:cNvGraphicFramePr>
          <p:nvPr>
            <p:extLst/>
          </p:nvPr>
        </p:nvGraphicFramePr>
        <p:xfrm>
          <a:off x="5610817" y="3003741"/>
          <a:ext cx="3142557" cy="1559890"/>
        </p:xfrm>
        <a:graphic>
          <a:graphicData uri="http://schemas.openxmlformats.org/drawingml/2006/table">
            <a:tbl>
              <a:tblPr firstRow="1" bandRow="1">
                <a:tableStyleId>{5C22544A-7EE6-4342-B048-85BDC9FD1C3A}</a:tableStyleId>
              </a:tblPr>
              <a:tblGrid>
                <a:gridCol w="845643"/>
                <a:gridCol w="866692"/>
                <a:gridCol w="1430222"/>
              </a:tblGrid>
              <a:tr h="439750">
                <a:tc>
                  <a:txBody>
                    <a:bodyPr/>
                    <a:lstStyle/>
                    <a:p>
                      <a:r>
                        <a:rPr lang="en-US" sz="2000" dirty="0" smtClean="0">
                          <a:solidFill>
                            <a:schemeClr val="tx1"/>
                          </a:solidFill>
                          <a:latin typeface="Garamond" panose="02020404030301010803" pitchFamily="18" charset="0"/>
                        </a:rPr>
                        <a:t>Class</a:t>
                      </a:r>
                      <a:endParaRPr lang="en-US" sz="2000" dirty="0">
                        <a:solidFill>
                          <a:schemeClr val="tx1"/>
                        </a:solidFill>
                        <a:latin typeface="Garamond" panose="02020404030301010803"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smtClean="0">
                          <a:solidFill>
                            <a:schemeClr val="tx1"/>
                          </a:solidFill>
                          <a:latin typeface="Garamond" panose="02020404030301010803" pitchFamily="18" charset="0"/>
                        </a:rPr>
                        <a:t>Count</a:t>
                      </a:r>
                      <a:endParaRPr lang="en-US" sz="2000" dirty="0">
                        <a:solidFill>
                          <a:schemeClr val="tx1"/>
                        </a:solidFill>
                        <a:latin typeface="Garamond" panose="02020404030301010803"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smtClean="0">
                          <a:solidFill>
                            <a:schemeClr val="tx1"/>
                          </a:solidFill>
                          <a:latin typeface="Garamond" panose="02020404030301010803" pitchFamily="18" charset="0"/>
                        </a:rPr>
                        <a:t>Percentage</a:t>
                      </a:r>
                      <a:endParaRPr lang="en-US" sz="2000" dirty="0">
                        <a:solidFill>
                          <a:schemeClr val="tx1"/>
                        </a:solidFill>
                        <a:latin typeface="Garamond" panose="02020404030301010803"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8130">
                <a:tc>
                  <a:txBody>
                    <a:bodyPr/>
                    <a:lstStyle/>
                    <a:p>
                      <a:r>
                        <a:rPr lang="en-US" sz="2000" dirty="0" smtClean="0">
                          <a:solidFill>
                            <a:schemeClr val="accent5"/>
                          </a:solidFill>
                          <a:latin typeface="Garamond" panose="02020404030301010803" pitchFamily="18" charset="0"/>
                        </a:rPr>
                        <a:t>CFS</a:t>
                      </a:r>
                      <a:endParaRPr lang="en-US" sz="2000" dirty="0">
                        <a:solidFill>
                          <a:schemeClr val="accent5"/>
                        </a:solidFill>
                        <a:latin typeface="Garamond" panose="02020404030301010803"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smtClean="0">
                          <a:latin typeface="Garamond" panose="02020404030301010803" pitchFamily="18" charset="0"/>
                        </a:rPr>
                        <a:t>4849</a:t>
                      </a:r>
                      <a:endParaRPr lang="en-US" sz="2000" dirty="0">
                        <a:latin typeface="Garamond" panose="02020404030301010803"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smtClean="0">
                          <a:latin typeface="Garamond" panose="02020404030301010803" pitchFamily="18" charset="0"/>
                        </a:rPr>
                        <a:t>23.52%</a:t>
                      </a:r>
                      <a:endParaRPr lang="en-US" sz="2000" dirty="0">
                        <a:latin typeface="Garamond" panose="02020404030301010803"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8130">
                <a:tc>
                  <a:txBody>
                    <a:bodyPr/>
                    <a:lstStyle/>
                    <a:p>
                      <a:r>
                        <a:rPr lang="en-US" sz="2000" dirty="0" smtClean="0">
                          <a:solidFill>
                            <a:schemeClr val="accent5"/>
                          </a:solidFill>
                          <a:latin typeface="Garamond" panose="02020404030301010803" pitchFamily="18" charset="0"/>
                        </a:rPr>
                        <a:t>UFS</a:t>
                      </a:r>
                      <a:endParaRPr lang="en-US" sz="2000" dirty="0">
                        <a:solidFill>
                          <a:schemeClr val="accent5"/>
                        </a:solidFill>
                        <a:latin typeface="Garamond" panose="02020404030301010803"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smtClean="0">
                          <a:latin typeface="Garamond" panose="02020404030301010803" pitchFamily="18" charset="0"/>
                        </a:rPr>
                        <a:t>2097</a:t>
                      </a:r>
                      <a:endParaRPr lang="en-US" sz="2000" dirty="0">
                        <a:latin typeface="Garamond" panose="02020404030301010803"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smtClean="0">
                          <a:latin typeface="Garamond" panose="02020404030301010803" pitchFamily="18" charset="0"/>
                        </a:rPr>
                        <a:t>10.17%</a:t>
                      </a:r>
                      <a:endParaRPr lang="en-US" sz="2000" dirty="0">
                        <a:latin typeface="Garamond" panose="02020404030301010803"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8130">
                <a:tc>
                  <a:txBody>
                    <a:bodyPr/>
                    <a:lstStyle/>
                    <a:p>
                      <a:r>
                        <a:rPr lang="en-US" sz="2000" dirty="0" smtClean="0">
                          <a:solidFill>
                            <a:schemeClr val="accent5"/>
                          </a:solidFill>
                          <a:latin typeface="Garamond" panose="02020404030301010803" pitchFamily="18" charset="0"/>
                        </a:rPr>
                        <a:t>NFS</a:t>
                      </a:r>
                      <a:endParaRPr lang="en-US" sz="2000" dirty="0">
                        <a:solidFill>
                          <a:schemeClr val="accent5"/>
                        </a:solidFill>
                        <a:latin typeface="Garamond" panose="02020404030301010803"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smtClean="0">
                          <a:latin typeface="Garamond" panose="02020404030301010803" pitchFamily="18" charset="0"/>
                        </a:rPr>
                        <a:t>13671</a:t>
                      </a:r>
                      <a:endParaRPr lang="en-US" sz="2000" dirty="0">
                        <a:latin typeface="Garamond" panose="02020404030301010803"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686047" rtl="0" eaLnBrk="1" fontAlgn="auto" latinLnBrk="0" hangingPunct="1">
                        <a:lnSpc>
                          <a:spcPct val="100000"/>
                        </a:lnSpc>
                        <a:spcBef>
                          <a:spcPts val="0"/>
                        </a:spcBef>
                        <a:spcAft>
                          <a:spcPts val="0"/>
                        </a:spcAft>
                        <a:buClrTx/>
                        <a:buSzTx/>
                        <a:buFontTx/>
                        <a:buNone/>
                        <a:tabLst/>
                        <a:defRPr/>
                      </a:pPr>
                      <a:r>
                        <a:rPr lang="en-US" sz="2000" dirty="0" smtClean="0">
                          <a:latin typeface="Garamond" panose="02020404030301010803" pitchFamily="18" charset="0"/>
                        </a:rPr>
                        <a:t>66.31%</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pic>
        <p:nvPicPr>
          <p:cNvPr id="3075"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9309" y="1167352"/>
            <a:ext cx="1633769"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 Placeholder 2"/>
          <p:cNvSpPr txBox="1">
            <a:spLocks/>
          </p:cNvSpPr>
          <p:nvPr/>
        </p:nvSpPr>
        <p:spPr>
          <a:xfrm>
            <a:off x="2228119" y="2320385"/>
            <a:ext cx="2586582" cy="741934"/>
          </a:xfrm>
          <a:prstGeom prst="rect">
            <a:avLst/>
          </a:prstGeom>
          <a:ln>
            <a:noFill/>
          </a:ln>
        </p:spPr>
        <p:txBody>
          <a:bodyPr vert="horz" wrap="square" lIns="0" tIns="0" rIns="0" bIns="0" rtlCol="0">
            <a:spAutoFit/>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fontAlgn="base">
              <a:buNone/>
            </a:pPr>
            <a:r>
              <a:rPr lang="en-US" sz="2400" dirty="0" smtClean="0">
                <a:solidFill>
                  <a:schemeClr val="tx1"/>
                </a:solidFill>
              </a:rPr>
              <a:t>86 top-quality coders</a:t>
            </a:r>
          </a:p>
          <a:p>
            <a:pPr marL="0" indent="0" fontAlgn="base">
              <a:buNone/>
            </a:pPr>
            <a:r>
              <a:rPr lang="en-US" sz="2400" dirty="0" smtClean="0">
                <a:solidFill>
                  <a:schemeClr val="tx1"/>
                </a:solidFill>
              </a:rPr>
              <a:t>52333 labels</a:t>
            </a:r>
            <a:endParaRPr lang="en-US" sz="2400" dirty="0">
              <a:solidFill>
                <a:schemeClr val="tx1"/>
              </a:solidFill>
            </a:endParaRPr>
          </a:p>
        </p:txBody>
      </p:sp>
      <p:sp>
        <p:nvSpPr>
          <p:cNvPr id="10" name="Text Placeholder 2"/>
          <p:cNvSpPr txBox="1">
            <a:spLocks/>
          </p:cNvSpPr>
          <p:nvPr/>
        </p:nvSpPr>
        <p:spPr>
          <a:xfrm>
            <a:off x="2228118" y="783215"/>
            <a:ext cx="2228135" cy="1144929"/>
          </a:xfrm>
          <a:prstGeom prst="rect">
            <a:avLst/>
          </a:prstGeom>
          <a:ln>
            <a:noFill/>
          </a:ln>
        </p:spPr>
        <p:txBody>
          <a:bodyPr vert="horz" wrap="square" lIns="0" tIns="0" rIns="0" bIns="0" rtlCol="0">
            <a:spAutoFit/>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fontAlgn="base">
              <a:buNone/>
            </a:pPr>
            <a:r>
              <a:rPr lang="en-US" sz="2400" dirty="0" smtClean="0">
                <a:solidFill>
                  <a:schemeClr val="tx1"/>
                </a:solidFill>
              </a:rPr>
              <a:t>20788 sentences</a:t>
            </a:r>
          </a:p>
          <a:p>
            <a:pPr marL="0" indent="0" fontAlgn="base">
              <a:buNone/>
            </a:pPr>
            <a:r>
              <a:rPr lang="en-US" sz="2400" dirty="0" smtClean="0">
                <a:solidFill>
                  <a:schemeClr val="tx1"/>
                </a:solidFill>
              </a:rPr>
              <a:t>374 coders</a:t>
            </a:r>
            <a:endParaRPr lang="en-US" sz="2400" dirty="0">
              <a:solidFill>
                <a:schemeClr val="tx1"/>
              </a:solidFill>
            </a:endParaRPr>
          </a:p>
          <a:p>
            <a:pPr marL="0" indent="0" fontAlgn="base">
              <a:buNone/>
            </a:pPr>
            <a:r>
              <a:rPr lang="en-US" sz="2400" dirty="0" smtClean="0">
                <a:solidFill>
                  <a:schemeClr val="tx1"/>
                </a:solidFill>
              </a:rPr>
              <a:t>76552 labels</a:t>
            </a:r>
          </a:p>
        </p:txBody>
      </p:sp>
      <p:sp>
        <p:nvSpPr>
          <p:cNvPr id="11" name="Text Placeholder 2"/>
          <p:cNvSpPr txBox="1">
            <a:spLocks/>
          </p:cNvSpPr>
          <p:nvPr/>
        </p:nvSpPr>
        <p:spPr>
          <a:xfrm>
            <a:off x="2228118" y="3486150"/>
            <a:ext cx="3164809" cy="738664"/>
          </a:xfrm>
          <a:prstGeom prst="rect">
            <a:avLst/>
          </a:prstGeom>
          <a:ln>
            <a:noFill/>
          </a:ln>
        </p:spPr>
        <p:txBody>
          <a:bodyPr vert="horz" wrap="square" lIns="0" tIns="0" rIns="0" bIns="0" rtlCol="0">
            <a:spAutoFit/>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fontAlgn="base">
              <a:buNone/>
            </a:pPr>
            <a:r>
              <a:rPr lang="en-US" sz="2400" dirty="0" smtClean="0">
                <a:solidFill>
                  <a:schemeClr val="tx1"/>
                </a:solidFill>
              </a:rPr>
              <a:t>Majority voting</a:t>
            </a:r>
          </a:p>
          <a:p>
            <a:pPr marL="0" indent="0" fontAlgn="base">
              <a:buNone/>
            </a:pPr>
            <a:r>
              <a:rPr lang="en-US" sz="2400" dirty="0" smtClean="0">
                <a:solidFill>
                  <a:schemeClr val="tx1"/>
                </a:solidFill>
              </a:rPr>
              <a:t>20617 admitted sentences</a:t>
            </a:r>
          </a:p>
        </p:txBody>
      </p:sp>
      <p:sp>
        <p:nvSpPr>
          <p:cNvPr id="6" name="Rectangle 5"/>
          <p:cNvSpPr/>
          <p:nvPr/>
        </p:nvSpPr>
        <p:spPr bwMode="auto">
          <a:xfrm>
            <a:off x="2228118" y="3853126"/>
            <a:ext cx="716797" cy="402845"/>
          </a:xfrm>
          <a:prstGeom prst="rect">
            <a:avLst/>
          </a:prstGeom>
          <a:noFill/>
          <a:ln w="25400">
            <a:solidFill>
              <a:srgbClr val="F5802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12" name="Straight Connector 11"/>
          <p:cNvCxnSpPr/>
          <p:nvPr/>
        </p:nvCxnSpPr>
        <p:spPr>
          <a:xfrm flipV="1">
            <a:off x="2944915" y="3000746"/>
            <a:ext cx="2665902" cy="852380"/>
          </a:xfrm>
          <a:prstGeom prst="line">
            <a:avLst/>
          </a:prstGeom>
          <a:ln>
            <a:solidFill>
              <a:srgbClr val="EE8200"/>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940449" y="4302459"/>
            <a:ext cx="2670368" cy="246712"/>
          </a:xfrm>
          <a:prstGeom prst="line">
            <a:avLst/>
          </a:prstGeom>
          <a:ln>
            <a:solidFill>
              <a:srgbClr val="EE8200"/>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44834" y="4734064"/>
            <a:ext cx="6013115" cy="276999"/>
          </a:xfrm>
          <a:prstGeom prst="rect">
            <a:avLst/>
          </a:prstGeom>
        </p:spPr>
        <p:txBody>
          <a:bodyPr wrap="square">
            <a:spAutoFit/>
          </a:bodyPr>
          <a:lstStyle/>
          <a:p>
            <a:r>
              <a:rPr lang="en-US" sz="1200" dirty="0">
                <a:latin typeface="Garamond" panose="02020404030301010803" pitchFamily="18" charset="0"/>
              </a:rPr>
              <a:t>http://www.engineersdaily.com/2014/03/basics-of-soil-compaction.html</a:t>
            </a:r>
          </a:p>
        </p:txBody>
      </p:sp>
      <p:sp>
        <p:nvSpPr>
          <p:cNvPr id="14" name="Slide Number Placeholder 1"/>
          <p:cNvSpPr txBox="1">
            <a:spLocks/>
          </p:cNvSpPr>
          <p:nvPr/>
        </p:nvSpPr>
        <p:spPr>
          <a:xfrm>
            <a:off x="0" y="4852293"/>
            <a:ext cx="2133600" cy="274637"/>
          </a:xfrm>
          <a:prstGeom prst="rect">
            <a:avLst/>
          </a:prstGeom>
        </p:spPr>
        <p:txBody>
          <a:bodyPr/>
          <a:lst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r>
              <a:rPr lang="en-US" dirty="0" smtClean="0"/>
              <a:t>25</a:t>
            </a:r>
            <a:endParaRPr lang="en-US" dirty="0"/>
          </a:p>
        </p:txBody>
      </p:sp>
    </p:spTree>
    <p:extLst>
      <p:ext uri="{BB962C8B-B14F-4D97-AF65-F5344CB8AC3E}">
        <p14:creationId xmlns:p14="http://schemas.microsoft.com/office/powerpoint/2010/main" val="14372667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smtClean="0"/>
              <a:t>Examples of Challenging Cases	</a:t>
            </a:r>
            <a:endParaRPr lang="en-US" dirty="0"/>
          </a:p>
        </p:txBody>
      </p:sp>
      <p:sp>
        <p:nvSpPr>
          <p:cNvPr id="3" name="Text Placeholder 2"/>
          <p:cNvSpPr>
            <a:spLocks noGrp="1"/>
          </p:cNvSpPr>
          <p:nvPr>
            <p:ph type="body" sz="quarter" idx="10"/>
          </p:nvPr>
        </p:nvSpPr>
        <p:spPr>
          <a:xfrm>
            <a:off x="389436" y="1085850"/>
            <a:ext cx="8363938" cy="3299365"/>
          </a:xfrm>
          <a:ln>
            <a:noFill/>
          </a:ln>
        </p:spPr>
        <p:txBody>
          <a:bodyPr/>
          <a:lstStyle/>
          <a:p>
            <a:r>
              <a:rPr lang="en-US" dirty="0" smtClean="0">
                <a:solidFill>
                  <a:schemeClr val="tx1"/>
                </a:solidFill>
              </a:rPr>
              <a:t>“But </a:t>
            </a:r>
            <a:r>
              <a:rPr lang="en-US" dirty="0">
                <a:solidFill>
                  <a:schemeClr val="tx1"/>
                </a:solidFill>
              </a:rPr>
              <a:t>everybody's affected by the debt because of the tremendous interest that goes into paying on that debt everything's more expensive</a:t>
            </a:r>
            <a:r>
              <a:rPr lang="en-US" dirty="0" smtClean="0">
                <a:solidFill>
                  <a:schemeClr val="tx1"/>
                </a:solidFill>
              </a:rPr>
              <a:t>.”</a:t>
            </a:r>
          </a:p>
          <a:p>
            <a:endParaRPr lang="en-US" dirty="0" smtClean="0">
              <a:solidFill>
                <a:schemeClr val="tx1"/>
              </a:solidFill>
            </a:endParaRPr>
          </a:p>
          <a:p>
            <a:r>
              <a:rPr lang="en-US" dirty="0" smtClean="0">
                <a:solidFill>
                  <a:schemeClr val="tx1"/>
                </a:solidFill>
              </a:rPr>
              <a:t>“And </a:t>
            </a:r>
            <a:r>
              <a:rPr lang="en-US" dirty="0">
                <a:solidFill>
                  <a:schemeClr val="tx1"/>
                </a:solidFill>
              </a:rPr>
              <a:t>General Brown has indicated uh </a:t>
            </a:r>
            <a:r>
              <a:rPr lang="mr-IN" dirty="0" smtClean="0">
                <a:solidFill>
                  <a:schemeClr val="tx1"/>
                </a:solidFill>
              </a:rPr>
              <a:t>–</a:t>
            </a:r>
            <a:r>
              <a:rPr lang="en-US" dirty="0" smtClean="0">
                <a:solidFill>
                  <a:schemeClr val="tx1"/>
                </a:solidFill>
              </a:rPr>
              <a:t> his apology</a:t>
            </a:r>
            <a:r>
              <a:rPr lang="en-US" dirty="0">
                <a:solidFill>
                  <a:schemeClr val="tx1"/>
                </a:solidFill>
              </a:rPr>
              <a:t>, his regrets, and I think that will, uh - in this situation, settle the matter</a:t>
            </a:r>
            <a:r>
              <a:rPr lang="en-US" dirty="0" smtClean="0">
                <a:solidFill>
                  <a:schemeClr val="tx1"/>
                </a:solidFill>
              </a:rPr>
              <a:t>.”</a:t>
            </a:r>
            <a:endParaRPr lang="en-US" dirty="0">
              <a:solidFill>
                <a:schemeClr val="tx1"/>
              </a:solidFill>
            </a:endParaRPr>
          </a:p>
        </p:txBody>
      </p:sp>
      <p:sp>
        <p:nvSpPr>
          <p:cNvPr id="8" name="Slide Number Placeholder 2"/>
          <p:cNvSpPr txBox="1">
            <a:spLocks/>
          </p:cNvSpPr>
          <p:nvPr/>
        </p:nvSpPr>
        <p:spPr>
          <a:xfrm>
            <a:off x="0" y="4852293"/>
            <a:ext cx="2133600" cy="274637"/>
          </a:xfrm>
          <a:prstGeom prst="rect">
            <a:avLst/>
          </a:prstGeom>
        </p:spPr>
        <p:txBody>
          <a:bodyPr/>
          <a:lst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r>
              <a:rPr lang="en-US" dirty="0" smtClean="0"/>
              <a:t>26</a:t>
            </a:r>
            <a:endParaRPr lang="en-US" dirty="0"/>
          </a:p>
        </p:txBody>
      </p:sp>
    </p:spTree>
    <p:extLst>
      <p:ext uri="{BB962C8B-B14F-4D97-AF65-F5344CB8AC3E}">
        <p14:creationId xmlns:p14="http://schemas.microsoft.com/office/powerpoint/2010/main" val="6194025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443198"/>
          </a:xfrm>
        </p:spPr>
        <p:txBody>
          <a:bodyPr/>
          <a:lstStyle/>
          <a:p>
            <a:r>
              <a:rPr lang="en-US" sz="3200" dirty="0"/>
              <a:t>Case Study</a:t>
            </a:r>
            <a:r>
              <a:rPr lang="en-US" sz="3200" dirty="0" smtClean="0"/>
              <a:t>: 2016 U.S. Presidential Election Debates</a:t>
            </a:r>
            <a:endParaRPr lang="en-US" sz="3200" dirty="0"/>
          </a:p>
        </p:txBody>
      </p:sp>
      <p:pic>
        <p:nvPicPr>
          <p:cNvPr id="4" name="Picture 3"/>
          <p:cNvPicPr>
            <a:picLocks noChangeAspect="1"/>
          </p:cNvPicPr>
          <p:nvPr/>
        </p:nvPicPr>
        <p:blipFill>
          <a:blip r:embed="rId2"/>
          <a:stretch>
            <a:fillRect/>
          </a:stretch>
        </p:blipFill>
        <p:spPr>
          <a:xfrm>
            <a:off x="1066800" y="672259"/>
            <a:ext cx="6588760" cy="1533420"/>
          </a:xfrm>
          <a:prstGeom prst="rect">
            <a:avLst/>
          </a:prstGeom>
        </p:spPr>
      </p:pic>
      <p:pic>
        <p:nvPicPr>
          <p:cNvPr id="6" name="Picture 5"/>
          <p:cNvPicPr>
            <a:picLocks noChangeAspect="1"/>
          </p:cNvPicPr>
          <p:nvPr/>
        </p:nvPicPr>
        <p:blipFill>
          <a:blip r:embed="rId3"/>
          <a:stretch>
            <a:fillRect/>
          </a:stretch>
        </p:blipFill>
        <p:spPr>
          <a:xfrm>
            <a:off x="1021550" y="2452317"/>
            <a:ext cx="6679260" cy="2606070"/>
          </a:xfrm>
          <a:prstGeom prst="rect">
            <a:avLst/>
          </a:prstGeom>
        </p:spPr>
      </p:pic>
      <p:sp>
        <p:nvSpPr>
          <p:cNvPr id="7" name="Slide Number Placeholder 1"/>
          <p:cNvSpPr txBox="1">
            <a:spLocks/>
          </p:cNvSpPr>
          <p:nvPr/>
        </p:nvSpPr>
        <p:spPr>
          <a:xfrm>
            <a:off x="0" y="4852293"/>
            <a:ext cx="2133600" cy="274637"/>
          </a:xfrm>
          <a:prstGeom prst="rect">
            <a:avLst/>
          </a:prstGeom>
        </p:spPr>
        <p:txBody>
          <a:bodyPr/>
          <a:lst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r>
              <a:rPr lang="en-US" dirty="0" smtClean="0"/>
              <a:t>27</a:t>
            </a:r>
            <a:endParaRPr lang="en-US" dirty="0"/>
          </a:p>
        </p:txBody>
      </p:sp>
    </p:spTree>
    <p:extLst>
      <p:ext uri="{BB962C8B-B14F-4D97-AF65-F5344CB8AC3E}">
        <p14:creationId xmlns:p14="http://schemas.microsoft.com/office/powerpoint/2010/main" val="12462394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cnn"/>
          <p:cNvSpPr>
            <a:spLocks noChangeAspect="1" noChangeArrowheads="1"/>
          </p:cNvSpPr>
          <p:nvPr/>
        </p:nvSpPr>
        <p:spPr bwMode="auto">
          <a:xfrm>
            <a:off x="155575" y="-37307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55575" y="905740"/>
            <a:ext cx="8794354" cy="3961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3" name="Title 1"/>
          <p:cNvSpPr>
            <a:spLocks noGrp="1"/>
          </p:cNvSpPr>
          <p:nvPr>
            <p:ph type="title"/>
          </p:nvPr>
        </p:nvSpPr>
        <p:spPr>
          <a:xfrm>
            <a:off x="389436" y="171450"/>
            <a:ext cx="8363938" cy="498598"/>
          </a:xfrm>
        </p:spPr>
        <p:txBody>
          <a:bodyPr/>
          <a:lstStyle/>
          <a:p>
            <a:r>
              <a:rPr lang="en-US" sz="3600" dirty="0" err="1" smtClean="0">
                <a:solidFill>
                  <a:srgbClr val="0064B1"/>
                </a:solidFill>
                <a:latin typeface="Garamond" panose="02020404030301010803" pitchFamily="18" charset="0"/>
              </a:rPr>
              <a:t>ClaimBuster</a:t>
            </a:r>
            <a:r>
              <a:rPr lang="en-US" sz="3600" dirty="0" smtClean="0">
                <a:solidFill>
                  <a:srgbClr val="0064B1"/>
                </a:solidFill>
                <a:latin typeface="Garamond" panose="02020404030301010803" pitchFamily="18" charset="0"/>
              </a:rPr>
              <a:t>: The First-ever End-to-end System</a:t>
            </a:r>
            <a:endParaRPr lang="en-US" sz="3600" dirty="0">
              <a:solidFill>
                <a:srgbClr val="0064B1"/>
              </a:solidFill>
              <a:latin typeface="Garamond" panose="02020404030301010803" pitchFamily="18" charset="0"/>
            </a:endParaRPr>
          </a:p>
        </p:txBody>
      </p:sp>
      <p:sp>
        <p:nvSpPr>
          <p:cNvPr id="6" name="Slide Number Placeholder 1"/>
          <p:cNvSpPr txBox="1">
            <a:spLocks/>
          </p:cNvSpPr>
          <p:nvPr/>
        </p:nvSpPr>
        <p:spPr>
          <a:xfrm>
            <a:off x="0" y="4852293"/>
            <a:ext cx="2133600" cy="274637"/>
          </a:xfrm>
          <a:prstGeom prst="rect">
            <a:avLst/>
          </a:prstGeom>
        </p:spPr>
        <p:txBody>
          <a:bodyPr/>
          <a:lst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r>
              <a:rPr lang="en-US" dirty="0" smtClean="0"/>
              <a:t>28</a:t>
            </a:r>
            <a:endParaRPr lang="en-US" dirty="0"/>
          </a:p>
        </p:txBody>
      </p:sp>
    </p:spTree>
    <p:extLst>
      <p:ext uri="{BB962C8B-B14F-4D97-AF65-F5344CB8AC3E}">
        <p14:creationId xmlns:p14="http://schemas.microsoft.com/office/powerpoint/2010/main" val="20856873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6" descr="Image result for Google resear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Image result for Google research"/>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2" name="Picture 3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85876" y="18225462"/>
            <a:ext cx="15781601" cy="7170669"/>
          </a:xfrm>
          <a:prstGeom prst="rect">
            <a:avLst/>
          </a:prstGeom>
        </p:spPr>
      </p:pic>
      <p:pic>
        <p:nvPicPr>
          <p:cNvPr id="33" name="Picture 3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441183" y="18041542"/>
            <a:ext cx="15781601" cy="7170669"/>
          </a:xfrm>
          <a:prstGeom prst="rect">
            <a:avLst/>
          </a:prstGeom>
        </p:spPr>
      </p:pic>
      <p:pic>
        <p:nvPicPr>
          <p:cNvPr id="36" name="Picture 3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593583" y="18193942"/>
            <a:ext cx="15781601" cy="7170669"/>
          </a:xfrm>
          <a:prstGeom prst="rect">
            <a:avLst/>
          </a:prstGeom>
        </p:spPr>
      </p:pic>
      <p:pic>
        <p:nvPicPr>
          <p:cNvPr id="37" name="Picture 3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745983" y="18346342"/>
            <a:ext cx="15781601" cy="7170669"/>
          </a:xfrm>
          <a:prstGeom prst="rect">
            <a:avLst/>
          </a:prstGeom>
        </p:spPr>
      </p:pic>
      <p:pic>
        <p:nvPicPr>
          <p:cNvPr id="38" name="Picture 3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898383" y="18498742"/>
            <a:ext cx="15781601" cy="7170669"/>
          </a:xfrm>
          <a:prstGeom prst="rect">
            <a:avLst/>
          </a:prstGeom>
        </p:spPr>
      </p:pic>
      <p:pic>
        <p:nvPicPr>
          <p:cNvPr id="40" name="Picture 18" descr="NSF.png">
            <a:hlinkClick r:id="rId4"/>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462703" y="37669206"/>
            <a:ext cx="2316568" cy="231656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8" descr="http://o6ych40o0am16zwr12vywxa1ccx.wpengine.netdna-cdn.com/files/2010/09/KnightLOGO.jp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943733" y="37936239"/>
            <a:ext cx="2226224" cy="1959543"/>
          </a:xfrm>
          <a:prstGeom prst="rect">
            <a:avLst/>
          </a:prstGeom>
          <a:noFill/>
          <a:extLst>
            <a:ext uri="{909E8E84-426E-40DD-AFC4-6F175D3DCCD1}">
              <a14:hiddenFill xmlns:a14="http://schemas.microsoft.com/office/drawing/2010/main">
                <a:solidFill>
                  <a:srgbClr val="FFFFFF"/>
                </a:solidFill>
              </a14:hiddenFill>
            </a:ext>
          </a:extLst>
        </p:spPr>
      </p:pic>
      <p:sp>
        <p:nvSpPr>
          <p:cNvPr id="18" name="Text Placeholder 2"/>
          <p:cNvSpPr>
            <a:spLocks noGrp="1"/>
          </p:cNvSpPr>
          <p:nvPr>
            <p:ph type="body" sz="quarter" idx="10"/>
          </p:nvPr>
        </p:nvSpPr>
        <p:spPr>
          <a:xfrm>
            <a:off x="389436" y="1086213"/>
            <a:ext cx="8363938" cy="3767185"/>
          </a:xfrm>
        </p:spPr>
        <p:txBody>
          <a:bodyPr/>
          <a:lstStyle/>
          <a:p>
            <a:pPr>
              <a:spcAft>
                <a:spcPts val="0"/>
              </a:spcAft>
            </a:pPr>
            <a:r>
              <a:rPr lang="en-US" sz="2400" dirty="0" smtClean="0">
                <a:solidFill>
                  <a:srgbClr val="F58026"/>
                </a:solidFill>
              </a:rPr>
              <a:t>Front end:  Claim portal</a:t>
            </a:r>
            <a:endParaRPr lang="en-US" sz="2400" dirty="0" smtClean="0">
              <a:solidFill>
                <a:srgbClr val="F58026"/>
              </a:solidFill>
            </a:endParaRPr>
          </a:p>
          <a:p>
            <a:pPr marL="342900" indent="-342900">
              <a:spcAft>
                <a:spcPts val="0"/>
              </a:spcAft>
              <a:buFont typeface="Courier New" charset="0"/>
              <a:buChar char="o"/>
            </a:pPr>
            <a:r>
              <a:rPr lang="en-US" sz="2400" dirty="0" smtClean="0">
                <a:solidFill>
                  <a:schemeClr val="tx1"/>
                </a:solidFill>
              </a:rPr>
              <a:t>Repository </a:t>
            </a:r>
            <a:r>
              <a:rPr lang="en-US" sz="2400" dirty="0">
                <a:solidFill>
                  <a:schemeClr val="tx1"/>
                </a:solidFill>
              </a:rPr>
              <a:t>of </a:t>
            </a:r>
            <a:r>
              <a:rPr lang="en-US" sz="2400" dirty="0" smtClean="0">
                <a:solidFill>
                  <a:schemeClr val="tx1"/>
                </a:solidFill>
              </a:rPr>
              <a:t>claims (social media, congressional record, news article)</a:t>
            </a:r>
          </a:p>
          <a:p>
            <a:pPr marL="342900" indent="-342900">
              <a:spcAft>
                <a:spcPts val="0"/>
              </a:spcAft>
              <a:buFont typeface="Courier New" charset="0"/>
              <a:buChar char="o"/>
            </a:pPr>
            <a:r>
              <a:rPr lang="en-US" sz="2400" dirty="0" smtClean="0">
                <a:solidFill>
                  <a:schemeClr val="tx1"/>
                </a:solidFill>
              </a:rPr>
              <a:t>Taxonomy</a:t>
            </a:r>
          </a:p>
          <a:p>
            <a:pPr marL="342900" indent="-342900">
              <a:spcAft>
                <a:spcPts val="0"/>
              </a:spcAft>
              <a:buFont typeface="Courier New" charset="0"/>
              <a:buChar char="o"/>
            </a:pPr>
            <a:r>
              <a:rPr lang="en-US" sz="2400" dirty="0" smtClean="0">
                <a:solidFill>
                  <a:schemeClr val="tx1"/>
                </a:solidFill>
              </a:rPr>
              <a:t>Structured Analysis</a:t>
            </a:r>
          </a:p>
          <a:p>
            <a:pPr marL="342900" indent="-342900">
              <a:spcAft>
                <a:spcPts val="0"/>
              </a:spcAft>
              <a:buFont typeface="Courier New" charset="0"/>
              <a:buChar char="o"/>
            </a:pPr>
            <a:r>
              <a:rPr lang="en-US" sz="2400" dirty="0" smtClean="0">
                <a:solidFill>
                  <a:schemeClr val="tx1"/>
                </a:solidFill>
              </a:rPr>
              <a:t>Search </a:t>
            </a:r>
            <a:r>
              <a:rPr lang="en-US" sz="2400" dirty="0">
                <a:solidFill>
                  <a:schemeClr val="tx1"/>
                </a:solidFill>
              </a:rPr>
              <a:t>and browsing </a:t>
            </a:r>
            <a:r>
              <a:rPr lang="en-US" sz="2400" dirty="0" smtClean="0">
                <a:solidFill>
                  <a:schemeClr val="tx1"/>
                </a:solidFill>
              </a:rPr>
              <a:t>interface</a:t>
            </a:r>
          </a:p>
          <a:p>
            <a:pPr marL="342900" indent="-342900">
              <a:spcAft>
                <a:spcPts val="0"/>
              </a:spcAft>
              <a:buFont typeface="Courier New" charset="0"/>
              <a:buChar char="o"/>
            </a:pPr>
            <a:r>
              <a:rPr lang="en-US" sz="2400" dirty="0" smtClean="0">
                <a:solidFill>
                  <a:schemeClr val="tx1"/>
                </a:solidFill>
              </a:rPr>
              <a:t>Analytics</a:t>
            </a:r>
            <a:endParaRPr lang="en-US" sz="2400" dirty="0" smtClean="0">
              <a:solidFill>
                <a:schemeClr val="tx1"/>
              </a:solidFill>
            </a:endParaRPr>
          </a:p>
          <a:p>
            <a:pPr>
              <a:spcAft>
                <a:spcPts val="0"/>
              </a:spcAft>
            </a:pPr>
            <a:endParaRPr lang="en-US" sz="800" dirty="0" smtClean="0">
              <a:solidFill>
                <a:schemeClr val="tx1"/>
              </a:solidFill>
            </a:endParaRPr>
          </a:p>
          <a:p>
            <a:pPr>
              <a:spcAft>
                <a:spcPts val="0"/>
              </a:spcAft>
            </a:pPr>
            <a:r>
              <a:rPr lang="en-US" sz="2400" dirty="0" smtClean="0">
                <a:solidFill>
                  <a:srgbClr val="F58026"/>
                </a:solidFill>
              </a:rPr>
              <a:t>Back end: Claim understanding and algorithmic fact-checking</a:t>
            </a:r>
            <a:endParaRPr lang="en-US" sz="700" dirty="0">
              <a:solidFill>
                <a:srgbClr val="F58026"/>
              </a:solidFill>
            </a:endParaRPr>
          </a:p>
          <a:p>
            <a:pPr marL="342900" indent="-342900">
              <a:spcAft>
                <a:spcPts val="0"/>
              </a:spcAft>
              <a:buFont typeface="Courier New" charset="0"/>
              <a:buChar char="o"/>
            </a:pPr>
            <a:r>
              <a:rPr lang="en-US" sz="2400" dirty="0" smtClean="0">
                <a:solidFill>
                  <a:schemeClr val="tx1"/>
                </a:solidFill>
              </a:rPr>
              <a:t>Claim representation and semantics </a:t>
            </a:r>
          </a:p>
          <a:p>
            <a:pPr marL="342900" indent="-342900">
              <a:spcAft>
                <a:spcPts val="0"/>
              </a:spcAft>
              <a:buFont typeface="Courier New" charset="0"/>
              <a:buChar char="o"/>
            </a:pPr>
            <a:r>
              <a:rPr lang="en-US" sz="2400" dirty="0" smtClean="0">
                <a:solidFill>
                  <a:schemeClr val="tx1"/>
                </a:solidFill>
              </a:rPr>
              <a:t>Claim-to-query translation</a:t>
            </a:r>
          </a:p>
          <a:p>
            <a:pPr marL="342900" indent="-342900">
              <a:spcAft>
                <a:spcPts val="0"/>
              </a:spcAft>
              <a:buFont typeface="Courier New" charset="0"/>
              <a:buChar char="o"/>
            </a:pPr>
            <a:r>
              <a:rPr lang="en-US" sz="2400" dirty="0" smtClean="0">
                <a:solidFill>
                  <a:schemeClr val="tx1"/>
                </a:solidFill>
              </a:rPr>
              <a:t>Question answering</a:t>
            </a:r>
          </a:p>
          <a:p>
            <a:pPr marL="342900" indent="-342900">
              <a:spcAft>
                <a:spcPts val="0"/>
              </a:spcAft>
              <a:buFont typeface="Courier New" charset="0"/>
              <a:buChar char="o"/>
            </a:pPr>
            <a:r>
              <a:rPr lang="en-US" sz="2400" dirty="0" smtClean="0">
                <a:solidFill>
                  <a:schemeClr val="tx1"/>
                </a:solidFill>
              </a:rPr>
              <a:t>Claim exceptionality/</a:t>
            </a:r>
            <a:r>
              <a:rPr lang="en-US" sz="2400" dirty="0" err="1" smtClean="0">
                <a:solidFill>
                  <a:schemeClr val="tx1"/>
                </a:solidFill>
              </a:rPr>
              <a:t>rebustness</a:t>
            </a:r>
            <a:endParaRPr lang="en-US" sz="2400" dirty="0">
              <a:solidFill>
                <a:schemeClr val="tx1"/>
              </a:solidFill>
            </a:endParaRPr>
          </a:p>
        </p:txBody>
      </p:sp>
      <p:sp>
        <p:nvSpPr>
          <p:cNvPr id="3" name="Title 2"/>
          <p:cNvSpPr>
            <a:spLocks noGrp="1"/>
          </p:cNvSpPr>
          <p:nvPr>
            <p:ph type="title"/>
          </p:nvPr>
        </p:nvSpPr>
        <p:spPr>
          <a:xfrm>
            <a:off x="389436" y="171450"/>
            <a:ext cx="8363938" cy="671402"/>
          </a:xfrm>
        </p:spPr>
        <p:txBody>
          <a:bodyPr/>
          <a:lstStyle/>
          <a:p>
            <a:r>
              <a:rPr lang="en-US" dirty="0"/>
              <a:t>Ongoing Development</a:t>
            </a:r>
          </a:p>
        </p:txBody>
      </p:sp>
      <p:sp>
        <p:nvSpPr>
          <p:cNvPr id="4" name="Slide Number Placeholder 3"/>
          <p:cNvSpPr>
            <a:spLocks noGrp="1"/>
          </p:cNvSpPr>
          <p:nvPr>
            <p:ph type="sldNum" sz="quarter" idx="4294967295"/>
          </p:nvPr>
        </p:nvSpPr>
        <p:spPr>
          <a:xfrm>
            <a:off x="0" y="4852293"/>
            <a:ext cx="2133600" cy="274637"/>
          </a:xfrm>
          <a:prstGeom prst="rect">
            <a:avLst/>
          </a:prstGeom>
        </p:spPr>
        <p:txBody>
          <a:bodyPr/>
          <a:lstStyle/>
          <a:p>
            <a:fld id="{30DB7900-D72E-4025-AF90-97BD6DF59E7D}" type="slidenum">
              <a:rPr lang="en-US" smtClean="0"/>
              <a:pPr/>
              <a:t>29</a:t>
            </a:fld>
            <a:endParaRPr lang="en-US" dirty="0"/>
          </a:p>
        </p:txBody>
      </p:sp>
    </p:spTree>
    <p:extLst>
      <p:ext uri="{BB962C8B-B14F-4D97-AF65-F5344CB8AC3E}">
        <p14:creationId xmlns:p14="http://schemas.microsoft.com/office/powerpoint/2010/main" val="13192231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171450"/>
            <a:ext cx="8363938" cy="553998"/>
          </a:xfrm>
        </p:spPr>
        <p:txBody>
          <a:bodyPr/>
          <a:lstStyle/>
          <a:p>
            <a:r>
              <a:rPr lang="en-US" sz="4000" dirty="0"/>
              <a:t>Politicians M</a:t>
            </a:r>
            <a:r>
              <a:rPr lang="en-US" sz="4000" dirty="0" smtClean="0"/>
              <a:t>ake False </a:t>
            </a:r>
            <a:r>
              <a:rPr lang="en-US" sz="4000" dirty="0"/>
              <a:t>and </a:t>
            </a:r>
            <a:r>
              <a:rPr lang="en-US" sz="4000" dirty="0" smtClean="0"/>
              <a:t>Misleading Claims </a:t>
            </a:r>
            <a:endParaRPr lang="en-US" sz="4000"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8500" y="1607491"/>
            <a:ext cx="6385810" cy="2262953"/>
          </a:xfrm>
          <a:prstGeom prst="rect">
            <a:avLst/>
          </a:prstGeom>
        </p:spPr>
      </p:pic>
      <p:sp>
        <p:nvSpPr>
          <p:cNvPr id="6" name="Content Placeholder 1"/>
          <p:cNvSpPr txBox="1">
            <a:spLocks/>
          </p:cNvSpPr>
          <p:nvPr/>
        </p:nvSpPr>
        <p:spPr>
          <a:xfrm>
            <a:off x="1378500" y="3837394"/>
            <a:ext cx="6098499" cy="615553"/>
          </a:xfrm>
          <a:prstGeom prst="rect">
            <a:avLst/>
          </a:prstGeom>
        </p:spPr>
        <p:txBody>
          <a:bodyPr vert="horz" wrap="square" lIns="0" tIns="0" rIns="0" bIns="0" rtlCol="0">
            <a:spAutoFit/>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lang="en-US" sz="2000" b="1" dirty="0" smtClean="0">
                <a:solidFill>
                  <a:schemeClr val="tx1"/>
                </a:solidFill>
              </a:rPr>
              <a:t>Fact-checks on major party presidential nominees. </a:t>
            </a:r>
          </a:p>
          <a:p>
            <a:pPr marL="0" marR="0" lvl="0" indent="0" defTabSz="914400" eaLnBrk="1" fontAlgn="auto" latinLnBrk="0" hangingPunct="1">
              <a:lnSpc>
                <a:spcPct val="100000"/>
              </a:lnSpc>
              <a:spcBef>
                <a:spcPts val="0"/>
              </a:spcBef>
              <a:spcAft>
                <a:spcPts val="0"/>
              </a:spcAft>
              <a:buClrTx/>
              <a:buSzTx/>
              <a:buFontTx/>
              <a:buNone/>
              <a:tabLst/>
              <a:defRPr/>
            </a:pPr>
            <a:r>
              <a:rPr lang="en-US" sz="2000" b="1" dirty="0" smtClean="0">
                <a:solidFill>
                  <a:schemeClr val="tx1"/>
                </a:solidFill>
              </a:rPr>
              <a:t>Source: </a:t>
            </a:r>
            <a:r>
              <a:rPr lang="en-US" sz="2000" b="1" dirty="0" err="1">
                <a:solidFill>
                  <a:schemeClr val="tx1"/>
                </a:solidFill>
              </a:rPr>
              <a:t>P</a:t>
            </a:r>
            <a:r>
              <a:rPr lang="en-US" sz="2000" b="1" dirty="0" err="1" smtClean="0">
                <a:solidFill>
                  <a:schemeClr val="tx1"/>
                </a:solidFill>
              </a:rPr>
              <a:t>olitiFact.com</a:t>
            </a:r>
            <a:r>
              <a:rPr lang="en-US" sz="2000" b="1" dirty="0" smtClean="0">
                <a:solidFill>
                  <a:schemeClr val="tx1"/>
                </a:solidFill>
              </a:rPr>
              <a:t> </a:t>
            </a:r>
          </a:p>
        </p:txBody>
      </p:sp>
      <p:sp>
        <p:nvSpPr>
          <p:cNvPr id="8" name="Slide Number Placeholder 1"/>
          <p:cNvSpPr txBox="1">
            <a:spLocks/>
          </p:cNvSpPr>
          <p:nvPr/>
        </p:nvSpPr>
        <p:spPr>
          <a:xfrm>
            <a:off x="0" y="4852293"/>
            <a:ext cx="2133600" cy="274637"/>
          </a:xfrm>
          <a:prstGeom prst="rect">
            <a:avLst/>
          </a:prstGeom>
        </p:spPr>
        <p:txBody>
          <a:bodyPr/>
          <a:lst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r>
              <a:rPr lang="en-US" dirty="0"/>
              <a:t>3</a:t>
            </a:r>
          </a:p>
        </p:txBody>
      </p:sp>
    </p:spTree>
    <p:extLst>
      <p:ext uri="{BB962C8B-B14F-4D97-AF65-F5344CB8AC3E}">
        <p14:creationId xmlns:p14="http://schemas.microsoft.com/office/powerpoint/2010/main" val="17688317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a:solidFill>
                  <a:srgbClr val="0064B1"/>
                </a:solidFill>
              </a:rPr>
              <a:t>C</a:t>
            </a:r>
            <a:r>
              <a:rPr lang="en-US" dirty="0" smtClean="0">
                <a:solidFill>
                  <a:srgbClr val="0064B1"/>
                </a:solidFill>
              </a:rPr>
              <a:t>ollaborators</a:t>
            </a:r>
            <a:endParaRPr lang="en-US" dirty="0">
              <a:solidFill>
                <a:srgbClr val="0064B1"/>
              </a:solidFill>
              <a:latin typeface="Garamond" panose="02020404030301010803" pitchFamily="18" charset="0"/>
            </a:endParaRPr>
          </a:p>
        </p:txBody>
      </p:sp>
      <p:sp>
        <p:nvSpPr>
          <p:cNvPr id="3" name="Text Placeholder 2"/>
          <p:cNvSpPr>
            <a:spLocks noGrp="1"/>
          </p:cNvSpPr>
          <p:nvPr>
            <p:ph type="body" sz="quarter" idx="10"/>
          </p:nvPr>
        </p:nvSpPr>
        <p:spPr>
          <a:xfrm>
            <a:off x="389436" y="950683"/>
            <a:ext cx="8363938" cy="391646"/>
          </a:xfrm>
        </p:spPr>
        <p:txBody>
          <a:bodyPr/>
          <a:lstStyle/>
          <a:p>
            <a:r>
              <a:rPr lang="en-US" sz="2800" dirty="0" smtClean="0">
                <a:solidFill>
                  <a:srgbClr val="F58026"/>
                </a:solidFill>
                <a:latin typeface="Garamond" panose="02020404030301010803" pitchFamily="18" charset="0"/>
              </a:rPr>
              <a:t>Current/Former UTA Students</a:t>
            </a:r>
          </a:p>
        </p:txBody>
      </p:sp>
      <p:sp>
        <p:nvSpPr>
          <p:cNvPr id="5" name="Text Placeholder 2"/>
          <p:cNvSpPr txBox="1">
            <a:spLocks/>
          </p:cNvSpPr>
          <p:nvPr/>
        </p:nvSpPr>
        <p:spPr>
          <a:xfrm>
            <a:off x="389436" y="1398567"/>
            <a:ext cx="2783134" cy="1744067"/>
          </a:xfrm>
          <a:prstGeom prst="rect">
            <a:avLst/>
          </a:prstGeom>
        </p:spPr>
        <p:txBody>
          <a:bodyPr vert="horz" wrap="square" lIns="0" tIns="0" rIns="0" bIns="0" numCol="1"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buFont typeface="Courier New" panose="02070309020205020404" pitchFamily="49" charset="0"/>
              <a:buChar char="o"/>
            </a:pPr>
            <a:r>
              <a:rPr lang="en-US" sz="2000" dirty="0" err="1">
                <a:solidFill>
                  <a:schemeClr val="tx1"/>
                </a:solidFill>
                <a:latin typeface="Garamond" panose="02020404030301010803" pitchFamily="18" charset="0"/>
              </a:rPr>
              <a:t>Fatma</a:t>
            </a:r>
            <a:r>
              <a:rPr lang="en-US" sz="2000" dirty="0">
                <a:solidFill>
                  <a:schemeClr val="tx1"/>
                </a:solidFill>
                <a:latin typeface="Garamond" panose="02020404030301010803" pitchFamily="18" charset="0"/>
              </a:rPr>
              <a:t> </a:t>
            </a:r>
            <a:r>
              <a:rPr lang="en-US" sz="2000" dirty="0" err="1">
                <a:solidFill>
                  <a:schemeClr val="tx1"/>
                </a:solidFill>
                <a:latin typeface="Garamond" panose="02020404030301010803" pitchFamily="18" charset="0"/>
              </a:rPr>
              <a:t>Arslan</a:t>
            </a:r>
            <a:endParaRPr lang="en-US" sz="2000" dirty="0" smtClean="0">
              <a:solidFill>
                <a:schemeClr val="tx1"/>
              </a:solidFill>
              <a:latin typeface="Garamond" panose="02020404030301010803" pitchFamily="18" charset="0"/>
            </a:endParaRPr>
          </a:p>
          <a:p>
            <a:pPr marL="342900" indent="-342900">
              <a:buFont typeface="Courier New" panose="02070309020205020404" pitchFamily="49" charset="0"/>
              <a:buChar char="o"/>
            </a:pPr>
            <a:r>
              <a:rPr lang="en-US" sz="2000" dirty="0" smtClean="0">
                <a:solidFill>
                  <a:schemeClr val="tx1"/>
                </a:solidFill>
                <a:latin typeface="Garamond" panose="02020404030301010803" pitchFamily="18" charset="0"/>
              </a:rPr>
              <a:t>Josue </a:t>
            </a:r>
            <a:r>
              <a:rPr lang="en-US" sz="2000" dirty="0">
                <a:solidFill>
                  <a:schemeClr val="tx1"/>
                </a:solidFill>
                <a:latin typeface="Garamond" panose="02020404030301010803" pitchFamily="18" charset="0"/>
              </a:rPr>
              <a:t>Caraballo</a:t>
            </a:r>
          </a:p>
          <a:p>
            <a:pPr marL="342900" indent="-342900">
              <a:buFont typeface="Courier New" panose="02070309020205020404" pitchFamily="49" charset="0"/>
              <a:buChar char="o"/>
            </a:pPr>
            <a:r>
              <a:rPr lang="en-US" sz="2000" dirty="0" err="1">
                <a:solidFill>
                  <a:schemeClr val="tx1"/>
                </a:solidFill>
                <a:latin typeface="Garamond" panose="02020404030301010803" pitchFamily="18" charset="0"/>
              </a:rPr>
              <a:t>Naeemul</a:t>
            </a:r>
            <a:r>
              <a:rPr lang="en-US" sz="2000" dirty="0">
                <a:solidFill>
                  <a:schemeClr val="tx1"/>
                </a:solidFill>
                <a:latin typeface="Garamond" panose="02020404030301010803" pitchFamily="18" charset="0"/>
              </a:rPr>
              <a:t>  Hassan</a:t>
            </a:r>
          </a:p>
          <a:p>
            <a:pPr marL="342900" indent="-342900">
              <a:buFont typeface="Courier New" panose="02070309020205020404" pitchFamily="49" charset="0"/>
              <a:buChar char="o"/>
            </a:pPr>
            <a:r>
              <a:rPr lang="en-US" sz="2000" dirty="0" smtClean="0">
                <a:solidFill>
                  <a:schemeClr val="tx1"/>
                </a:solidFill>
                <a:latin typeface="Garamond" panose="02020404030301010803" pitchFamily="18" charset="0"/>
              </a:rPr>
              <a:t>Damian Jimenez</a:t>
            </a:r>
          </a:p>
          <a:p>
            <a:pPr marL="342900" indent="-342900">
              <a:buFont typeface="Courier New" panose="02070309020205020404" pitchFamily="49" charset="0"/>
              <a:buChar char="o"/>
            </a:pPr>
            <a:r>
              <a:rPr lang="en-US" sz="2000" dirty="0" err="1" smtClean="0">
                <a:solidFill>
                  <a:schemeClr val="tx1"/>
                </a:solidFill>
                <a:latin typeface="Garamond" panose="02020404030301010803" pitchFamily="18" charset="0"/>
              </a:rPr>
              <a:t>Gensheng</a:t>
            </a:r>
            <a:r>
              <a:rPr lang="en-US" sz="2000" dirty="0" smtClean="0">
                <a:solidFill>
                  <a:schemeClr val="tx1"/>
                </a:solidFill>
                <a:latin typeface="Garamond" panose="02020404030301010803" pitchFamily="18" charset="0"/>
              </a:rPr>
              <a:t>  </a:t>
            </a:r>
            <a:r>
              <a:rPr lang="en-US" sz="2000" dirty="0" smtClean="0">
                <a:solidFill>
                  <a:schemeClr val="tx1"/>
                </a:solidFill>
                <a:latin typeface="Garamond" panose="02020404030301010803" pitchFamily="18" charset="0"/>
              </a:rPr>
              <a:t>Zhang</a:t>
            </a:r>
            <a:endParaRPr lang="en-US" sz="2000" dirty="0">
              <a:solidFill>
                <a:schemeClr val="tx1"/>
              </a:solidFill>
              <a:latin typeface="Garamond" panose="02020404030301010803" pitchFamily="18" charset="0"/>
            </a:endParaRPr>
          </a:p>
        </p:txBody>
      </p:sp>
      <p:sp>
        <p:nvSpPr>
          <p:cNvPr id="7" name="Text Placeholder 2"/>
          <p:cNvSpPr txBox="1">
            <a:spLocks/>
          </p:cNvSpPr>
          <p:nvPr/>
        </p:nvSpPr>
        <p:spPr>
          <a:xfrm>
            <a:off x="392979" y="3227790"/>
            <a:ext cx="8363938" cy="391646"/>
          </a:xfrm>
          <a:prstGeom prst="rect">
            <a:avLst/>
          </a:prstGeom>
        </p:spPr>
        <p:txBody>
          <a:bodyPr vert="horz" wrap="square" lIns="0" tIns="0" rIns="0" bIns="0"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2800" dirty="0" smtClean="0">
                <a:solidFill>
                  <a:srgbClr val="F58026"/>
                </a:solidFill>
                <a:latin typeface="Garamond" panose="02020404030301010803" pitchFamily="18" charset="0"/>
              </a:rPr>
              <a:t>Collaborators</a:t>
            </a:r>
          </a:p>
        </p:txBody>
      </p:sp>
      <p:sp>
        <p:nvSpPr>
          <p:cNvPr id="9" name="Text Placeholder 2"/>
          <p:cNvSpPr txBox="1">
            <a:spLocks/>
          </p:cNvSpPr>
          <p:nvPr/>
        </p:nvSpPr>
        <p:spPr>
          <a:xfrm>
            <a:off x="389436" y="3674588"/>
            <a:ext cx="3349187" cy="1287532"/>
          </a:xfrm>
          <a:prstGeom prst="rect">
            <a:avLst/>
          </a:prstGeom>
        </p:spPr>
        <p:txBody>
          <a:bodyPr vert="horz" wrap="square" lIns="0" tIns="0" rIns="0" bIns="0" numCol="1"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buFont typeface="Courier New" panose="02070309020205020404" pitchFamily="49" charset="0"/>
              <a:buChar char="o"/>
            </a:pPr>
            <a:r>
              <a:rPr lang="en-US" sz="2000" dirty="0">
                <a:solidFill>
                  <a:schemeClr val="tx1"/>
                </a:solidFill>
                <a:latin typeface="Garamond" panose="02020404030301010803" pitchFamily="18" charset="0"/>
              </a:rPr>
              <a:t>Bill  </a:t>
            </a:r>
            <a:r>
              <a:rPr lang="en-US" sz="2000" dirty="0" smtClean="0">
                <a:solidFill>
                  <a:schemeClr val="tx1"/>
                </a:solidFill>
                <a:latin typeface="Garamond" panose="02020404030301010803" pitchFamily="18" charset="0"/>
              </a:rPr>
              <a:t>Adair (Duke)</a:t>
            </a:r>
          </a:p>
          <a:p>
            <a:pPr marL="342900" indent="-342900">
              <a:buFont typeface="Courier New" panose="02070309020205020404" pitchFamily="49" charset="0"/>
              <a:buChar char="o"/>
            </a:pPr>
            <a:r>
              <a:rPr lang="en-US" sz="2000" dirty="0">
                <a:solidFill>
                  <a:schemeClr val="tx1"/>
                </a:solidFill>
                <a:latin typeface="Garamond" panose="02020404030301010803" pitchFamily="18" charset="0"/>
              </a:rPr>
              <a:t>Pankaj  </a:t>
            </a:r>
            <a:r>
              <a:rPr lang="en-US" sz="2000" dirty="0" smtClean="0">
                <a:solidFill>
                  <a:schemeClr val="tx1"/>
                </a:solidFill>
                <a:latin typeface="Garamond" panose="02020404030301010803" pitchFamily="18" charset="0"/>
              </a:rPr>
              <a:t>Agarwal (Duke)</a:t>
            </a:r>
          </a:p>
          <a:p>
            <a:pPr marL="342900" indent="-342900">
              <a:buFont typeface="Courier New" panose="02070309020205020404" pitchFamily="49" charset="0"/>
              <a:buChar char="o"/>
            </a:pPr>
            <a:r>
              <a:rPr lang="en-US" sz="2000" dirty="0" smtClean="0">
                <a:solidFill>
                  <a:schemeClr val="tx1"/>
                </a:solidFill>
                <a:latin typeface="Garamond" charset="0"/>
                <a:ea typeface="Garamond" charset="0"/>
                <a:cs typeface="Garamond" charset="0"/>
              </a:rPr>
              <a:t>Peter </a:t>
            </a:r>
            <a:r>
              <a:rPr lang="en-US" sz="2000" dirty="0" smtClean="0">
                <a:solidFill>
                  <a:schemeClr val="tx1"/>
                </a:solidFill>
                <a:latin typeface="Garamond" charset="0"/>
                <a:ea typeface="Garamond" charset="0"/>
                <a:cs typeface="Garamond" charset="0"/>
              </a:rPr>
              <a:t>Fray</a:t>
            </a:r>
            <a:r>
              <a:rPr lang="en-US" altLang="zh-CN" sz="2000" dirty="0" smtClean="0">
                <a:solidFill>
                  <a:schemeClr val="tx1"/>
                </a:solidFill>
                <a:latin typeface="Garamond" charset="0"/>
                <a:ea typeface="Garamond" charset="0"/>
                <a:cs typeface="Garamond" charset="0"/>
              </a:rPr>
              <a:t>s</a:t>
            </a:r>
            <a:r>
              <a:rPr lang="zh-CN" altLang="en-US" sz="2000" dirty="0" smtClean="0">
                <a:solidFill>
                  <a:schemeClr val="tx1"/>
                </a:solidFill>
                <a:latin typeface="Garamond" charset="0"/>
                <a:ea typeface="Garamond" charset="0"/>
                <a:cs typeface="Garamond" charset="0"/>
              </a:rPr>
              <a:t> </a:t>
            </a:r>
            <a:r>
              <a:rPr lang="en-US" altLang="zh-CN" sz="2000" dirty="0" smtClean="0">
                <a:solidFill>
                  <a:schemeClr val="tx1"/>
                </a:solidFill>
                <a:latin typeface="Garamond" charset="0"/>
                <a:ea typeface="Garamond" charset="0"/>
                <a:cs typeface="Garamond" charset="0"/>
              </a:rPr>
              <a:t>(University of Technology Sydney)</a:t>
            </a:r>
          </a:p>
        </p:txBody>
      </p:sp>
      <p:sp>
        <p:nvSpPr>
          <p:cNvPr id="8" name="Text Placeholder 2"/>
          <p:cNvSpPr txBox="1">
            <a:spLocks/>
          </p:cNvSpPr>
          <p:nvPr/>
        </p:nvSpPr>
        <p:spPr>
          <a:xfrm>
            <a:off x="3419060" y="1398567"/>
            <a:ext cx="2711396" cy="1010533"/>
          </a:xfrm>
          <a:prstGeom prst="rect">
            <a:avLst/>
          </a:prstGeom>
        </p:spPr>
        <p:txBody>
          <a:bodyPr vert="horz" wrap="square" lIns="0" tIns="0" rIns="0" bIns="0" numCol="1"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buFont typeface="Courier New" panose="02070309020205020404" pitchFamily="49" charset="0"/>
              <a:buChar char="o"/>
            </a:pPr>
            <a:r>
              <a:rPr lang="en-US" sz="2000" dirty="0" err="1" smtClean="0">
                <a:solidFill>
                  <a:schemeClr val="tx1"/>
                </a:solidFill>
                <a:latin typeface="Garamond" panose="02020404030301010803" pitchFamily="18" charset="0"/>
              </a:rPr>
              <a:t>Siddhantsanjeev</a:t>
            </a:r>
            <a:r>
              <a:rPr lang="en-US" sz="2000" dirty="0" smtClean="0">
                <a:solidFill>
                  <a:schemeClr val="tx1"/>
                </a:solidFill>
                <a:latin typeface="Garamond" panose="02020404030301010803" pitchFamily="18" charset="0"/>
              </a:rPr>
              <a:t> </a:t>
            </a:r>
            <a:r>
              <a:rPr lang="en-US" sz="2000" dirty="0" err="1">
                <a:solidFill>
                  <a:schemeClr val="tx1"/>
                </a:solidFill>
                <a:latin typeface="Garamond" panose="02020404030301010803" pitchFamily="18" charset="0"/>
              </a:rPr>
              <a:t>Gawsane</a:t>
            </a:r>
            <a:endParaRPr lang="en-US" sz="2000" dirty="0">
              <a:solidFill>
                <a:schemeClr val="tx1"/>
              </a:solidFill>
              <a:latin typeface="Garamond" panose="02020404030301010803" pitchFamily="18" charset="0"/>
            </a:endParaRPr>
          </a:p>
          <a:p>
            <a:pPr marL="342900" indent="-342900">
              <a:buFont typeface="Courier New" panose="02070309020205020404" pitchFamily="49" charset="0"/>
              <a:buChar char="o"/>
            </a:pPr>
            <a:r>
              <a:rPr lang="en-US" sz="2000" dirty="0" err="1">
                <a:solidFill>
                  <a:schemeClr val="tx1"/>
                </a:solidFill>
                <a:latin typeface="Garamond" panose="02020404030301010803" pitchFamily="18" charset="0"/>
              </a:rPr>
              <a:t>Shohedul</a:t>
            </a:r>
            <a:r>
              <a:rPr lang="en-US" sz="2000" dirty="0">
                <a:solidFill>
                  <a:schemeClr val="tx1"/>
                </a:solidFill>
                <a:latin typeface="Garamond" panose="02020404030301010803" pitchFamily="18" charset="0"/>
              </a:rPr>
              <a:t> </a:t>
            </a:r>
            <a:r>
              <a:rPr lang="en-US" sz="2000" dirty="0" smtClean="0">
                <a:solidFill>
                  <a:schemeClr val="tx1"/>
                </a:solidFill>
                <a:latin typeface="Garamond" panose="02020404030301010803" pitchFamily="18" charset="0"/>
              </a:rPr>
              <a:t>Hasan</a:t>
            </a:r>
          </a:p>
          <a:p>
            <a:pPr marL="342900" indent="-342900">
              <a:buFont typeface="Courier New" panose="02070309020205020404" pitchFamily="49" charset="0"/>
              <a:buChar char="o"/>
            </a:pPr>
            <a:r>
              <a:rPr lang="en-US" sz="2000" dirty="0" err="1">
                <a:solidFill>
                  <a:schemeClr val="tx1"/>
                </a:solidFill>
                <a:latin typeface="Garamond" panose="02020404030301010803" pitchFamily="18" charset="0"/>
              </a:rPr>
              <a:t>Minumol</a:t>
            </a:r>
            <a:r>
              <a:rPr lang="en-US" sz="2000" dirty="0">
                <a:solidFill>
                  <a:schemeClr val="tx1"/>
                </a:solidFill>
                <a:latin typeface="Garamond" panose="02020404030301010803" pitchFamily="18" charset="0"/>
              </a:rPr>
              <a:t> </a:t>
            </a:r>
            <a:r>
              <a:rPr lang="en-US" sz="2000" dirty="0" smtClean="0">
                <a:solidFill>
                  <a:schemeClr val="tx1"/>
                </a:solidFill>
                <a:latin typeface="Garamond" panose="02020404030301010803" pitchFamily="18" charset="0"/>
              </a:rPr>
              <a:t>Joseph</a:t>
            </a:r>
            <a:endParaRPr lang="en-US" sz="2000" dirty="0">
              <a:solidFill>
                <a:schemeClr val="tx1"/>
              </a:solidFill>
              <a:latin typeface="Garamond" panose="02020404030301010803" pitchFamily="18" charset="0"/>
            </a:endParaRPr>
          </a:p>
        </p:txBody>
      </p:sp>
      <p:sp>
        <p:nvSpPr>
          <p:cNvPr id="10" name="Text Placeholder 2"/>
          <p:cNvSpPr txBox="1">
            <a:spLocks/>
          </p:cNvSpPr>
          <p:nvPr/>
        </p:nvSpPr>
        <p:spPr>
          <a:xfrm>
            <a:off x="6420503" y="1398567"/>
            <a:ext cx="2267404" cy="1010533"/>
          </a:xfrm>
          <a:prstGeom prst="rect">
            <a:avLst/>
          </a:prstGeom>
        </p:spPr>
        <p:txBody>
          <a:bodyPr vert="horz" wrap="square" lIns="0" tIns="0" rIns="0" bIns="0" numCol="1"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buFont typeface="Courier New" panose="02070309020205020404" pitchFamily="49" charset="0"/>
              <a:buChar char="o"/>
            </a:pPr>
            <a:r>
              <a:rPr lang="en-US" sz="2000" dirty="0" err="1" smtClean="0">
                <a:solidFill>
                  <a:schemeClr val="tx1"/>
                </a:solidFill>
                <a:latin typeface="Garamond" panose="02020404030301010803" pitchFamily="18" charset="0"/>
              </a:rPr>
              <a:t>Aaditya</a:t>
            </a:r>
            <a:r>
              <a:rPr lang="en-US" sz="2000" dirty="0" smtClean="0">
                <a:solidFill>
                  <a:schemeClr val="tx1"/>
                </a:solidFill>
                <a:latin typeface="Garamond" panose="02020404030301010803" pitchFamily="18" charset="0"/>
              </a:rPr>
              <a:t> Kulkarni</a:t>
            </a:r>
            <a:endParaRPr lang="en-US" sz="2000" dirty="0">
              <a:solidFill>
                <a:schemeClr val="tx1"/>
              </a:solidFill>
              <a:latin typeface="Garamond" panose="02020404030301010803" pitchFamily="18" charset="0"/>
            </a:endParaRPr>
          </a:p>
          <a:p>
            <a:pPr marL="342900" indent="-342900">
              <a:buFont typeface="Courier New" panose="02070309020205020404" pitchFamily="49" charset="0"/>
              <a:buChar char="o"/>
            </a:pPr>
            <a:r>
              <a:rPr lang="en-US" sz="2000" dirty="0" smtClean="0">
                <a:solidFill>
                  <a:schemeClr val="tx1"/>
                </a:solidFill>
                <a:latin typeface="Garamond" panose="02020404030301010803" pitchFamily="18" charset="0"/>
              </a:rPr>
              <a:t>Anil </a:t>
            </a:r>
            <a:r>
              <a:rPr lang="en-US" sz="2000" dirty="0">
                <a:solidFill>
                  <a:schemeClr val="tx1"/>
                </a:solidFill>
                <a:latin typeface="Garamond" panose="02020404030301010803" pitchFamily="18" charset="0"/>
              </a:rPr>
              <a:t>Kumar </a:t>
            </a:r>
            <a:r>
              <a:rPr lang="en-US" sz="2000" dirty="0" err="1" smtClean="0">
                <a:solidFill>
                  <a:schemeClr val="tx1"/>
                </a:solidFill>
                <a:latin typeface="Garamond" panose="02020404030301010803" pitchFamily="18" charset="0"/>
              </a:rPr>
              <a:t>Nayak</a:t>
            </a:r>
            <a:endParaRPr lang="en-US" sz="2000" dirty="0" smtClean="0">
              <a:solidFill>
                <a:schemeClr val="tx1"/>
              </a:solidFill>
              <a:latin typeface="Garamond" panose="02020404030301010803" pitchFamily="18" charset="0"/>
            </a:endParaRPr>
          </a:p>
          <a:p>
            <a:pPr marL="342900" indent="-342900">
              <a:buFont typeface="Courier New" panose="02070309020205020404" pitchFamily="49" charset="0"/>
              <a:buChar char="o"/>
            </a:pPr>
            <a:r>
              <a:rPr lang="en-US" sz="2000" dirty="0" err="1" smtClean="0">
                <a:solidFill>
                  <a:schemeClr val="tx1"/>
                </a:solidFill>
                <a:latin typeface="Garamond" panose="02020404030301010803" pitchFamily="18" charset="0"/>
              </a:rPr>
              <a:t>Vikas</a:t>
            </a:r>
            <a:r>
              <a:rPr lang="en-US" sz="2000" dirty="0" smtClean="0">
                <a:solidFill>
                  <a:schemeClr val="tx1"/>
                </a:solidFill>
                <a:latin typeface="Garamond" panose="02020404030301010803" pitchFamily="18" charset="0"/>
              </a:rPr>
              <a:t> Sable</a:t>
            </a:r>
          </a:p>
        </p:txBody>
      </p:sp>
      <p:sp>
        <p:nvSpPr>
          <p:cNvPr id="11" name="Text Placeholder 2"/>
          <p:cNvSpPr txBox="1">
            <a:spLocks/>
          </p:cNvSpPr>
          <p:nvPr/>
        </p:nvSpPr>
        <p:spPr>
          <a:xfrm>
            <a:off x="6420503" y="3666031"/>
            <a:ext cx="2332871" cy="1010533"/>
          </a:xfrm>
          <a:prstGeom prst="rect">
            <a:avLst/>
          </a:prstGeom>
        </p:spPr>
        <p:txBody>
          <a:bodyPr vert="horz" wrap="square" lIns="0" tIns="0" rIns="0" bIns="0" numCol="1"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buFont typeface="Courier New" panose="02070309020205020404" pitchFamily="49" charset="0"/>
              <a:buChar char="o"/>
            </a:pPr>
            <a:r>
              <a:rPr lang="en-US" sz="2000" dirty="0" smtClean="0">
                <a:solidFill>
                  <a:schemeClr val="tx1"/>
                </a:solidFill>
                <a:latin typeface="Garamond" panose="02020404030301010803" pitchFamily="18" charset="0"/>
              </a:rPr>
              <a:t>You Wu (Google)</a:t>
            </a:r>
          </a:p>
          <a:p>
            <a:pPr marL="342900" indent="-342900">
              <a:buFont typeface="Courier New" panose="02070309020205020404" pitchFamily="49" charset="0"/>
              <a:buChar char="o"/>
            </a:pPr>
            <a:r>
              <a:rPr lang="en-US" sz="2000" dirty="0" smtClean="0">
                <a:solidFill>
                  <a:schemeClr val="tx1"/>
                </a:solidFill>
                <a:latin typeface="Garamond" panose="02020404030301010803" pitchFamily="18" charset="0"/>
              </a:rPr>
              <a:t>Jun  </a:t>
            </a:r>
            <a:r>
              <a:rPr lang="en-US" sz="2000" dirty="0">
                <a:solidFill>
                  <a:schemeClr val="tx1"/>
                </a:solidFill>
                <a:latin typeface="Garamond" panose="02020404030301010803" pitchFamily="18" charset="0"/>
              </a:rPr>
              <a:t>Yang </a:t>
            </a:r>
            <a:r>
              <a:rPr lang="en-US" sz="2000" dirty="0" smtClean="0">
                <a:solidFill>
                  <a:schemeClr val="tx1"/>
                </a:solidFill>
                <a:latin typeface="Garamond" panose="02020404030301010803" pitchFamily="18" charset="0"/>
              </a:rPr>
              <a:t>(Duke)</a:t>
            </a:r>
          </a:p>
          <a:p>
            <a:pPr marL="342900" indent="-342900">
              <a:buFont typeface="Courier New" panose="02070309020205020404" pitchFamily="49" charset="0"/>
              <a:buChar char="o"/>
            </a:pPr>
            <a:r>
              <a:rPr lang="en-US" sz="2000" dirty="0" smtClean="0">
                <a:solidFill>
                  <a:schemeClr val="tx1"/>
                </a:solidFill>
                <a:latin typeface="Garamond" panose="02020404030301010803" pitchFamily="18" charset="0"/>
              </a:rPr>
              <a:t>Cong Yu (Google)</a:t>
            </a:r>
          </a:p>
        </p:txBody>
      </p:sp>
      <p:sp>
        <p:nvSpPr>
          <p:cNvPr id="12" name="Text Placeholder 2"/>
          <p:cNvSpPr txBox="1">
            <a:spLocks/>
          </p:cNvSpPr>
          <p:nvPr/>
        </p:nvSpPr>
        <p:spPr>
          <a:xfrm>
            <a:off x="3402708" y="3664007"/>
            <a:ext cx="2936770" cy="643766"/>
          </a:xfrm>
          <a:prstGeom prst="rect">
            <a:avLst/>
          </a:prstGeom>
        </p:spPr>
        <p:txBody>
          <a:bodyPr vert="horz" wrap="square" lIns="0" tIns="0" rIns="0" bIns="0" numCol="1"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buFont typeface="Courier New" panose="02070309020205020404" pitchFamily="49" charset="0"/>
              <a:buChar char="o"/>
            </a:pPr>
            <a:r>
              <a:rPr lang="en-US" sz="2000" dirty="0">
                <a:solidFill>
                  <a:schemeClr val="tx1"/>
                </a:solidFill>
                <a:latin typeface="Garamond" charset="0"/>
                <a:ea typeface="Garamond" charset="0"/>
                <a:cs typeface="Garamond" charset="0"/>
              </a:rPr>
              <a:t>James  Hamilton (Stanford</a:t>
            </a:r>
            <a:r>
              <a:rPr lang="en-US" sz="2000" dirty="0" smtClean="0">
                <a:solidFill>
                  <a:schemeClr val="tx1"/>
                </a:solidFill>
                <a:latin typeface="Garamond" charset="0"/>
                <a:ea typeface="Garamond" charset="0"/>
                <a:cs typeface="Garamond" charset="0"/>
              </a:rPr>
              <a:t>)</a:t>
            </a:r>
            <a:endParaRPr lang="en-US" sz="2000" dirty="0" smtClean="0">
              <a:solidFill>
                <a:schemeClr val="tx1"/>
              </a:solidFill>
              <a:latin typeface="Garamond" panose="02020404030301010803" pitchFamily="18" charset="0"/>
            </a:endParaRPr>
          </a:p>
          <a:p>
            <a:pPr marL="342900" indent="-342900">
              <a:buFont typeface="Courier New" panose="02070309020205020404" pitchFamily="49" charset="0"/>
              <a:buChar char="o"/>
            </a:pPr>
            <a:r>
              <a:rPr lang="en-US" sz="2000" dirty="0" smtClean="0">
                <a:solidFill>
                  <a:schemeClr val="tx1"/>
                </a:solidFill>
                <a:latin typeface="Garamond" panose="02020404030301010803" pitchFamily="18" charset="0"/>
              </a:rPr>
              <a:t>Mark  </a:t>
            </a:r>
            <a:r>
              <a:rPr lang="en-US" sz="2000" dirty="0" err="1">
                <a:solidFill>
                  <a:schemeClr val="tx1"/>
                </a:solidFill>
                <a:latin typeface="Garamond" panose="02020404030301010803" pitchFamily="18" charset="0"/>
              </a:rPr>
              <a:t>Tremayne</a:t>
            </a:r>
            <a:r>
              <a:rPr lang="en-US" sz="2000" dirty="0">
                <a:solidFill>
                  <a:schemeClr val="tx1"/>
                </a:solidFill>
                <a:latin typeface="Garamond" panose="02020404030301010803" pitchFamily="18" charset="0"/>
              </a:rPr>
              <a:t> (UTA</a:t>
            </a:r>
            <a:r>
              <a:rPr lang="en-US" sz="2000" dirty="0" smtClean="0">
                <a:solidFill>
                  <a:schemeClr val="tx1"/>
                </a:solidFill>
                <a:latin typeface="Garamond" panose="02020404030301010803" pitchFamily="18" charset="0"/>
              </a:rPr>
              <a:t>)</a:t>
            </a:r>
            <a:endParaRPr lang="en-US" sz="2000" dirty="0">
              <a:solidFill>
                <a:schemeClr val="tx1"/>
              </a:solidFill>
              <a:latin typeface="Garamond" panose="02020404030301010803" pitchFamily="18" charset="0"/>
            </a:endParaRPr>
          </a:p>
        </p:txBody>
      </p:sp>
      <p:sp>
        <p:nvSpPr>
          <p:cNvPr id="6" name="Slide Number Placeholder 5"/>
          <p:cNvSpPr>
            <a:spLocks noGrp="1"/>
          </p:cNvSpPr>
          <p:nvPr>
            <p:ph type="sldNum" sz="quarter" idx="4294967295"/>
          </p:nvPr>
        </p:nvSpPr>
        <p:spPr>
          <a:xfrm>
            <a:off x="0" y="4852293"/>
            <a:ext cx="2133600" cy="274637"/>
          </a:xfrm>
          <a:prstGeom prst="rect">
            <a:avLst/>
          </a:prstGeom>
        </p:spPr>
        <p:txBody>
          <a:bodyPr/>
          <a:lstStyle/>
          <a:p>
            <a:fld id="{30DB7900-D72E-4025-AF90-97BD6DF59E7D}" type="slidenum">
              <a:rPr lang="en-US" smtClean="0"/>
              <a:pPr/>
              <a:t>30</a:t>
            </a:fld>
            <a:endParaRPr lang="en-US" dirty="0"/>
          </a:p>
        </p:txBody>
      </p:sp>
    </p:spTree>
    <p:extLst>
      <p:ext uri="{BB962C8B-B14F-4D97-AF65-F5344CB8AC3E}">
        <p14:creationId xmlns:p14="http://schemas.microsoft.com/office/powerpoint/2010/main" val="16449275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smtClean="0">
                <a:solidFill>
                  <a:srgbClr val="0064B1"/>
                </a:solidFill>
                <a:latin typeface="Garamond" panose="02020404030301010803" pitchFamily="18" charset="0"/>
              </a:rPr>
              <a:t>Funding Sponsors</a:t>
            </a:r>
            <a:endParaRPr lang="en-US" dirty="0">
              <a:solidFill>
                <a:srgbClr val="0064B1"/>
              </a:solidFill>
              <a:latin typeface="Garamond" panose="02020404030301010803" pitchFamily="18" charset="0"/>
            </a:endParaRPr>
          </a:p>
        </p:txBody>
      </p:sp>
      <p:sp>
        <p:nvSpPr>
          <p:cNvPr id="6" name="Rectangle 5"/>
          <p:cNvSpPr/>
          <p:nvPr/>
        </p:nvSpPr>
        <p:spPr>
          <a:xfrm>
            <a:off x="381664" y="2476567"/>
            <a:ext cx="5833941" cy="1631216"/>
          </a:xfrm>
          <a:prstGeom prst="rect">
            <a:avLst/>
          </a:prstGeom>
        </p:spPr>
        <p:txBody>
          <a:bodyPr wrap="square">
            <a:spAutoFit/>
          </a:bodyPr>
          <a:lstStyle/>
          <a:p>
            <a:pPr marL="342900" indent="-342900">
              <a:buFont typeface="Courier New" charset="0"/>
              <a:buChar char="o"/>
            </a:pPr>
            <a:r>
              <a:rPr lang="en-US" sz="2000" smtClean="0">
                <a:latin typeface="Garamond" panose="02020404030301010803" pitchFamily="18" charset="0"/>
              </a:rPr>
              <a:t>NSF </a:t>
            </a:r>
            <a:r>
              <a:rPr lang="en-US" sz="2000" dirty="0" smtClean="0">
                <a:latin typeface="Garamond" panose="02020404030301010803" pitchFamily="18" charset="0"/>
              </a:rPr>
              <a:t>IIS #</a:t>
            </a:r>
            <a:r>
              <a:rPr lang="is-IS" sz="2000" dirty="0">
                <a:latin typeface="Garamond" panose="02020404030301010803" pitchFamily="18" charset="0"/>
              </a:rPr>
              <a:t>1719054</a:t>
            </a:r>
            <a:endParaRPr lang="en-US" sz="2000" dirty="0" smtClean="0">
              <a:latin typeface="Garamond" panose="02020404030301010803" pitchFamily="18" charset="0"/>
            </a:endParaRPr>
          </a:p>
          <a:p>
            <a:pPr marL="342900" indent="-342900">
              <a:buFont typeface="Courier New" charset="0"/>
              <a:buChar char="o"/>
            </a:pPr>
            <a:r>
              <a:rPr lang="en-US" sz="2000" dirty="0" smtClean="0">
                <a:latin typeface="Garamond" panose="02020404030301010803" pitchFamily="18" charset="0"/>
              </a:rPr>
              <a:t>Duke Tech &amp; Check Cooperative</a:t>
            </a:r>
            <a:endParaRPr lang="en-US" sz="2000" dirty="0" smtClean="0">
              <a:latin typeface="Garamond" panose="02020404030301010803" pitchFamily="18" charset="0"/>
            </a:endParaRPr>
          </a:p>
          <a:p>
            <a:pPr marL="342900" indent="-342900">
              <a:buFont typeface="Courier New" charset="0"/>
              <a:buChar char="o"/>
            </a:pPr>
            <a:r>
              <a:rPr lang="en-US" sz="2000" dirty="0" smtClean="0">
                <a:latin typeface="Garamond" panose="02020404030301010803" pitchFamily="18" charset="0"/>
              </a:rPr>
              <a:t>NSF </a:t>
            </a:r>
            <a:r>
              <a:rPr lang="en-US" sz="2000" dirty="0">
                <a:latin typeface="Garamond" panose="02020404030301010803" pitchFamily="18" charset="0"/>
              </a:rPr>
              <a:t>I-Corps Teams </a:t>
            </a:r>
            <a:r>
              <a:rPr lang="en-US" sz="2000" dirty="0" smtClean="0">
                <a:latin typeface="Garamond" panose="02020404030301010803" pitchFamily="18" charset="0"/>
              </a:rPr>
              <a:t>#1565699</a:t>
            </a:r>
          </a:p>
          <a:p>
            <a:pPr marL="342900" indent="-342900">
              <a:buFont typeface="Courier New" charset="0"/>
              <a:buChar char="o"/>
            </a:pPr>
            <a:r>
              <a:rPr lang="en-US" sz="2000" dirty="0">
                <a:latin typeface="Garamond" panose="02020404030301010803" pitchFamily="18" charset="0"/>
              </a:rPr>
              <a:t>Knight Prototype Fund </a:t>
            </a:r>
            <a:endParaRPr lang="en-US" sz="2000" dirty="0" smtClean="0">
              <a:latin typeface="Garamond" panose="02020404030301010803" pitchFamily="18" charset="0"/>
            </a:endParaRPr>
          </a:p>
          <a:p>
            <a:pPr marL="342900" indent="-342900">
              <a:buFont typeface="Courier New" charset="0"/>
              <a:buChar char="o"/>
            </a:pPr>
            <a:r>
              <a:rPr lang="en-US" sz="2000" dirty="0" smtClean="0">
                <a:latin typeface="Garamond" panose="02020404030301010803" pitchFamily="18" charset="0"/>
              </a:rPr>
              <a:t>NSF IIS Medium #</a:t>
            </a:r>
            <a:r>
              <a:rPr lang="en-US" sz="2000" dirty="0" smtClean="0">
                <a:latin typeface="Garamond" panose="02020404030301010803" pitchFamily="18" charset="0"/>
              </a:rPr>
              <a:t>1408928</a:t>
            </a:r>
            <a:endParaRPr lang="en-US" sz="2000" dirty="0" smtClean="0">
              <a:latin typeface="Garamond" panose="02020404030301010803" pitchFamily="18" charset="0"/>
            </a:endParaRPr>
          </a:p>
        </p:txBody>
      </p:sp>
      <p:pic>
        <p:nvPicPr>
          <p:cNvPr id="1042" name="Picture 18" descr="NSF.png">
            <a:hlinkClick r:id="rId3"/>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26335" y="1233646"/>
            <a:ext cx="1282859" cy="962145"/>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Image result for knight founda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Image result for knight foundati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Image result for knight foundati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6" name="Picture 8" descr="http://o6ych40o0am16zwr12vywxa1ccx.wpengine.netdna-cdn.com/files/2010/09/KnightLOGO.jp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887500" y="1246430"/>
            <a:ext cx="1064038" cy="9365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chengkai\AppData\Local\Temp\Rar$DRa0.306\UTA_A-logo_Sml_2c-rgb.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4927" y="1235673"/>
            <a:ext cx="1083395" cy="95809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7"/>
          <a:stretch>
            <a:fillRect/>
          </a:stretch>
        </p:blipFill>
        <p:spPr>
          <a:xfrm>
            <a:off x="3226778" y="1259995"/>
            <a:ext cx="859528" cy="859528"/>
          </a:xfrm>
          <a:prstGeom prst="rect">
            <a:avLst/>
          </a:prstGeom>
        </p:spPr>
      </p:pic>
      <p:pic>
        <p:nvPicPr>
          <p:cNvPr id="11" name="Picture 10"/>
          <p:cNvPicPr>
            <a:picLocks noChangeAspect="1"/>
          </p:cNvPicPr>
          <p:nvPr/>
        </p:nvPicPr>
        <p:blipFill>
          <a:blip r:embed="rId8"/>
          <a:stretch>
            <a:fillRect/>
          </a:stretch>
        </p:blipFill>
        <p:spPr>
          <a:xfrm>
            <a:off x="4422536" y="1651764"/>
            <a:ext cx="2980587" cy="298545"/>
          </a:xfrm>
          <a:prstGeom prst="rect">
            <a:avLst/>
          </a:prstGeom>
        </p:spPr>
      </p:pic>
      <p:sp>
        <p:nvSpPr>
          <p:cNvPr id="16" name="Slide Number Placeholder 15"/>
          <p:cNvSpPr>
            <a:spLocks noGrp="1"/>
          </p:cNvSpPr>
          <p:nvPr>
            <p:ph type="sldNum" sz="quarter" idx="4294967295"/>
          </p:nvPr>
        </p:nvSpPr>
        <p:spPr>
          <a:xfrm>
            <a:off x="0" y="4852293"/>
            <a:ext cx="2133600" cy="274637"/>
          </a:xfrm>
          <a:prstGeom prst="rect">
            <a:avLst/>
          </a:prstGeom>
        </p:spPr>
        <p:txBody>
          <a:bodyPr/>
          <a:lstStyle/>
          <a:p>
            <a:fld id="{30DB7900-D72E-4025-AF90-97BD6DF59E7D}" type="slidenum">
              <a:rPr lang="en-US" smtClean="0"/>
              <a:pPr/>
              <a:t>31</a:t>
            </a:fld>
            <a:endParaRPr lang="en-US" dirty="0"/>
          </a:p>
        </p:txBody>
      </p:sp>
    </p:spTree>
    <p:extLst>
      <p:ext uri="{BB962C8B-B14F-4D97-AF65-F5344CB8AC3E}">
        <p14:creationId xmlns:p14="http://schemas.microsoft.com/office/powerpoint/2010/main" val="13780154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591043" y="1963501"/>
            <a:ext cx="2208202" cy="961636"/>
          </a:xfrm>
          <a:prstGeom prst="rect">
            <a:avLst/>
          </a:prstGeom>
        </p:spPr>
      </p:pic>
      <p:pic>
        <p:nvPicPr>
          <p:cNvPr id="16" name="Picture 15"/>
          <p:cNvPicPr>
            <a:picLocks noChangeAspect="1"/>
          </p:cNvPicPr>
          <p:nvPr/>
        </p:nvPicPr>
        <p:blipFill>
          <a:blip r:embed="rId4"/>
          <a:stretch>
            <a:fillRect/>
          </a:stretch>
        </p:blipFill>
        <p:spPr>
          <a:xfrm>
            <a:off x="379365" y="896371"/>
            <a:ext cx="2631559" cy="545567"/>
          </a:xfrm>
          <a:prstGeom prst="rect">
            <a:avLst/>
          </a:prstGeom>
        </p:spPr>
      </p:pic>
      <p:pic>
        <p:nvPicPr>
          <p:cNvPr id="17" name="Picture 16"/>
          <p:cNvPicPr>
            <a:picLocks noChangeAspect="1"/>
          </p:cNvPicPr>
          <p:nvPr/>
        </p:nvPicPr>
        <p:blipFill>
          <a:blip r:embed="rId5"/>
          <a:stretch>
            <a:fillRect/>
          </a:stretch>
        </p:blipFill>
        <p:spPr>
          <a:xfrm>
            <a:off x="223283" y="2816438"/>
            <a:ext cx="2943722" cy="323810"/>
          </a:xfrm>
          <a:prstGeom prst="rect">
            <a:avLst/>
          </a:prstGeom>
        </p:spPr>
      </p:pic>
      <p:pic>
        <p:nvPicPr>
          <p:cNvPr id="18" name="Picture 17"/>
          <p:cNvPicPr>
            <a:picLocks noChangeAspect="1"/>
          </p:cNvPicPr>
          <p:nvPr/>
        </p:nvPicPr>
        <p:blipFill>
          <a:blip r:embed="rId6"/>
          <a:stretch>
            <a:fillRect/>
          </a:stretch>
        </p:blipFill>
        <p:spPr>
          <a:xfrm>
            <a:off x="3717242" y="3658805"/>
            <a:ext cx="1092201" cy="345772"/>
          </a:xfrm>
          <a:prstGeom prst="rect">
            <a:avLst/>
          </a:prstGeom>
        </p:spPr>
      </p:pic>
      <p:pic>
        <p:nvPicPr>
          <p:cNvPr id="19" name="Picture 18"/>
          <p:cNvPicPr>
            <a:picLocks noChangeAspect="1"/>
          </p:cNvPicPr>
          <p:nvPr/>
        </p:nvPicPr>
        <p:blipFill>
          <a:blip r:embed="rId7"/>
          <a:stretch>
            <a:fillRect/>
          </a:stretch>
        </p:blipFill>
        <p:spPr>
          <a:xfrm>
            <a:off x="5678250" y="1170307"/>
            <a:ext cx="1340489" cy="240730"/>
          </a:xfrm>
          <a:prstGeom prst="rect">
            <a:avLst/>
          </a:prstGeom>
        </p:spPr>
      </p:pic>
      <p:pic>
        <p:nvPicPr>
          <p:cNvPr id="20" name="Picture 19"/>
          <p:cNvPicPr>
            <a:picLocks noChangeAspect="1"/>
          </p:cNvPicPr>
          <p:nvPr/>
        </p:nvPicPr>
        <p:blipFill>
          <a:blip r:embed="rId8"/>
          <a:stretch>
            <a:fillRect/>
          </a:stretch>
        </p:blipFill>
        <p:spPr>
          <a:xfrm>
            <a:off x="5762543" y="3089759"/>
            <a:ext cx="1171902" cy="342512"/>
          </a:xfrm>
          <a:prstGeom prst="rect">
            <a:avLst/>
          </a:prstGeom>
        </p:spPr>
      </p:pic>
      <p:pic>
        <p:nvPicPr>
          <p:cNvPr id="21" name="Picture 20"/>
          <p:cNvPicPr>
            <a:picLocks noChangeAspect="1"/>
          </p:cNvPicPr>
          <p:nvPr/>
        </p:nvPicPr>
        <p:blipFill>
          <a:blip r:embed="rId9"/>
          <a:stretch>
            <a:fillRect/>
          </a:stretch>
        </p:blipFill>
        <p:spPr>
          <a:xfrm>
            <a:off x="277773" y="1596707"/>
            <a:ext cx="2834742" cy="434595"/>
          </a:xfrm>
          <a:prstGeom prst="rect">
            <a:avLst/>
          </a:prstGeom>
        </p:spPr>
      </p:pic>
      <p:pic>
        <p:nvPicPr>
          <p:cNvPr id="22" name="Picture 21"/>
          <p:cNvPicPr>
            <a:picLocks noChangeAspect="1"/>
          </p:cNvPicPr>
          <p:nvPr/>
        </p:nvPicPr>
        <p:blipFill>
          <a:blip r:embed="rId10"/>
          <a:stretch>
            <a:fillRect/>
          </a:stretch>
        </p:blipFill>
        <p:spPr>
          <a:xfrm>
            <a:off x="5570516" y="2022659"/>
            <a:ext cx="1555956" cy="316838"/>
          </a:xfrm>
          <a:prstGeom prst="rect">
            <a:avLst/>
          </a:prstGeom>
        </p:spPr>
      </p:pic>
      <p:pic>
        <p:nvPicPr>
          <p:cNvPr id="23" name="Picture 22"/>
          <p:cNvPicPr>
            <a:picLocks noChangeAspect="1"/>
          </p:cNvPicPr>
          <p:nvPr/>
        </p:nvPicPr>
        <p:blipFill>
          <a:blip r:embed="rId11"/>
          <a:stretch>
            <a:fillRect/>
          </a:stretch>
        </p:blipFill>
        <p:spPr>
          <a:xfrm>
            <a:off x="3542933" y="2133214"/>
            <a:ext cx="1440819" cy="469274"/>
          </a:xfrm>
          <a:prstGeom prst="rect">
            <a:avLst/>
          </a:prstGeom>
        </p:spPr>
      </p:pic>
      <p:pic>
        <p:nvPicPr>
          <p:cNvPr id="24" name="Picture 23"/>
          <p:cNvPicPr>
            <a:picLocks noChangeAspect="1"/>
          </p:cNvPicPr>
          <p:nvPr/>
        </p:nvPicPr>
        <p:blipFill>
          <a:blip r:embed="rId12"/>
          <a:stretch>
            <a:fillRect/>
          </a:stretch>
        </p:blipFill>
        <p:spPr>
          <a:xfrm>
            <a:off x="3386814" y="4597615"/>
            <a:ext cx="1753055" cy="224976"/>
          </a:xfrm>
          <a:prstGeom prst="rect">
            <a:avLst/>
          </a:prstGeom>
        </p:spPr>
      </p:pic>
      <p:pic>
        <p:nvPicPr>
          <p:cNvPr id="25" name="Picture 24"/>
          <p:cNvPicPr>
            <a:picLocks noChangeAspect="1"/>
          </p:cNvPicPr>
          <p:nvPr/>
        </p:nvPicPr>
        <p:blipFill>
          <a:blip r:embed="rId13"/>
          <a:stretch>
            <a:fillRect/>
          </a:stretch>
        </p:blipFill>
        <p:spPr>
          <a:xfrm>
            <a:off x="3552116" y="1720531"/>
            <a:ext cx="1422452" cy="367708"/>
          </a:xfrm>
          <a:prstGeom prst="rect">
            <a:avLst/>
          </a:prstGeom>
        </p:spPr>
      </p:pic>
      <p:pic>
        <p:nvPicPr>
          <p:cNvPr id="26" name="Picture 25"/>
          <p:cNvPicPr>
            <a:picLocks noChangeAspect="1"/>
          </p:cNvPicPr>
          <p:nvPr/>
        </p:nvPicPr>
        <p:blipFill>
          <a:blip r:embed="rId14"/>
          <a:stretch>
            <a:fillRect/>
          </a:stretch>
        </p:blipFill>
        <p:spPr>
          <a:xfrm>
            <a:off x="514044" y="4334872"/>
            <a:ext cx="2362200" cy="457200"/>
          </a:xfrm>
          <a:prstGeom prst="rect">
            <a:avLst/>
          </a:prstGeom>
        </p:spPr>
      </p:pic>
      <p:pic>
        <p:nvPicPr>
          <p:cNvPr id="27" name="Picture 26"/>
          <p:cNvPicPr>
            <a:picLocks noChangeAspect="1"/>
          </p:cNvPicPr>
          <p:nvPr/>
        </p:nvPicPr>
        <p:blipFill>
          <a:blip r:embed="rId15"/>
          <a:stretch>
            <a:fillRect/>
          </a:stretch>
        </p:blipFill>
        <p:spPr>
          <a:xfrm>
            <a:off x="3356935" y="2617330"/>
            <a:ext cx="1812814" cy="366189"/>
          </a:xfrm>
          <a:prstGeom prst="rect">
            <a:avLst/>
          </a:prstGeom>
        </p:spPr>
      </p:pic>
      <p:pic>
        <p:nvPicPr>
          <p:cNvPr id="28" name="Picture 27"/>
          <p:cNvPicPr>
            <a:picLocks noChangeAspect="1"/>
          </p:cNvPicPr>
          <p:nvPr/>
        </p:nvPicPr>
        <p:blipFill>
          <a:blip r:embed="rId16"/>
          <a:stretch>
            <a:fillRect/>
          </a:stretch>
        </p:blipFill>
        <p:spPr>
          <a:xfrm>
            <a:off x="3676474" y="1211864"/>
            <a:ext cx="1173737" cy="381162"/>
          </a:xfrm>
          <a:prstGeom prst="rect">
            <a:avLst/>
          </a:prstGeom>
        </p:spPr>
      </p:pic>
      <p:pic>
        <p:nvPicPr>
          <p:cNvPr id="29" name="Picture 28"/>
          <p:cNvPicPr>
            <a:picLocks noChangeAspect="1"/>
          </p:cNvPicPr>
          <p:nvPr/>
        </p:nvPicPr>
        <p:blipFill>
          <a:blip r:embed="rId17"/>
          <a:stretch>
            <a:fillRect/>
          </a:stretch>
        </p:blipFill>
        <p:spPr>
          <a:xfrm>
            <a:off x="7676170" y="4093247"/>
            <a:ext cx="884596" cy="884596"/>
          </a:xfrm>
          <a:prstGeom prst="rect">
            <a:avLst/>
          </a:prstGeom>
        </p:spPr>
      </p:pic>
      <p:pic>
        <p:nvPicPr>
          <p:cNvPr id="30" name="Picture 29"/>
          <p:cNvPicPr>
            <a:picLocks noChangeAspect="1"/>
          </p:cNvPicPr>
          <p:nvPr/>
        </p:nvPicPr>
        <p:blipFill>
          <a:blip r:embed="rId18"/>
          <a:stretch>
            <a:fillRect/>
          </a:stretch>
        </p:blipFill>
        <p:spPr>
          <a:xfrm>
            <a:off x="5792796" y="3582380"/>
            <a:ext cx="1111396" cy="427460"/>
          </a:xfrm>
          <a:prstGeom prst="rect">
            <a:avLst/>
          </a:prstGeom>
        </p:spPr>
      </p:pic>
      <p:pic>
        <p:nvPicPr>
          <p:cNvPr id="31" name="Picture 30"/>
          <p:cNvPicPr>
            <a:picLocks noChangeAspect="1"/>
          </p:cNvPicPr>
          <p:nvPr/>
        </p:nvPicPr>
        <p:blipFill>
          <a:blip r:embed="rId19"/>
          <a:stretch>
            <a:fillRect/>
          </a:stretch>
        </p:blipFill>
        <p:spPr>
          <a:xfrm>
            <a:off x="803803" y="3860690"/>
            <a:ext cx="1782682" cy="274259"/>
          </a:xfrm>
          <a:prstGeom prst="rect">
            <a:avLst/>
          </a:prstGeom>
        </p:spPr>
      </p:pic>
      <p:pic>
        <p:nvPicPr>
          <p:cNvPr id="32" name="Picture 31"/>
          <p:cNvPicPr>
            <a:picLocks noChangeAspect="1"/>
          </p:cNvPicPr>
          <p:nvPr/>
        </p:nvPicPr>
        <p:blipFill>
          <a:blip r:embed="rId20"/>
          <a:stretch>
            <a:fillRect/>
          </a:stretch>
        </p:blipFill>
        <p:spPr>
          <a:xfrm>
            <a:off x="687553" y="3300319"/>
            <a:ext cx="2015183" cy="352922"/>
          </a:xfrm>
          <a:prstGeom prst="rect">
            <a:avLst/>
          </a:prstGeom>
        </p:spPr>
      </p:pic>
      <p:pic>
        <p:nvPicPr>
          <p:cNvPr id="33" name="Picture 32"/>
          <p:cNvPicPr>
            <a:picLocks noChangeAspect="1"/>
          </p:cNvPicPr>
          <p:nvPr/>
        </p:nvPicPr>
        <p:blipFill>
          <a:blip r:embed="rId21"/>
          <a:stretch>
            <a:fillRect/>
          </a:stretch>
        </p:blipFill>
        <p:spPr>
          <a:xfrm>
            <a:off x="7676170" y="2118889"/>
            <a:ext cx="833272" cy="833272"/>
          </a:xfrm>
          <a:prstGeom prst="rect">
            <a:avLst/>
          </a:prstGeom>
        </p:spPr>
      </p:pic>
      <p:pic>
        <p:nvPicPr>
          <p:cNvPr id="34" name="Picture 33"/>
          <p:cNvPicPr>
            <a:picLocks noChangeAspect="1"/>
          </p:cNvPicPr>
          <p:nvPr/>
        </p:nvPicPr>
        <p:blipFill>
          <a:blip r:embed="rId22"/>
          <a:stretch>
            <a:fillRect/>
          </a:stretch>
        </p:blipFill>
        <p:spPr>
          <a:xfrm>
            <a:off x="5835212" y="2457987"/>
            <a:ext cx="1026564" cy="513282"/>
          </a:xfrm>
          <a:prstGeom prst="rect">
            <a:avLst/>
          </a:prstGeom>
        </p:spPr>
      </p:pic>
      <p:pic>
        <p:nvPicPr>
          <p:cNvPr id="35" name="Picture 34"/>
          <p:cNvPicPr>
            <a:picLocks noChangeAspect="1"/>
          </p:cNvPicPr>
          <p:nvPr/>
        </p:nvPicPr>
        <p:blipFill>
          <a:blip r:embed="rId23"/>
          <a:stretch>
            <a:fillRect/>
          </a:stretch>
        </p:blipFill>
        <p:spPr>
          <a:xfrm>
            <a:off x="7635565" y="221705"/>
            <a:ext cx="914482" cy="914482"/>
          </a:xfrm>
          <a:prstGeom prst="rect">
            <a:avLst/>
          </a:prstGeom>
        </p:spPr>
      </p:pic>
      <p:pic>
        <p:nvPicPr>
          <p:cNvPr id="36" name="Picture 35"/>
          <p:cNvPicPr>
            <a:picLocks noChangeAspect="1"/>
          </p:cNvPicPr>
          <p:nvPr/>
        </p:nvPicPr>
        <p:blipFill>
          <a:blip r:embed="rId24"/>
          <a:stretch>
            <a:fillRect/>
          </a:stretch>
        </p:blipFill>
        <p:spPr>
          <a:xfrm>
            <a:off x="3265410" y="4117556"/>
            <a:ext cx="1995865" cy="307056"/>
          </a:xfrm>
          <a:prstGeom prst="rect">
            <a:avLst/>
          </a:prstGeom>
        </p:spPr>
      </p:pic>
      <p:pic>
        <p:nvPicPr>
          <p:cNvPr id="37" name="Picture 36"/>
          <p:cNvPicPr>
            <a:picLocks noChangeAspect="1"/>
          </p:cNvPicPr>
          <p:nvPr/>
        </p:nvPicPr>
        <p:blipFill>
          <a:blip r:embed="rId25"/>
          <a:stretch>
            <a:fillRect/>
          </a:stretch>
        </p:blipFill>
        <p:spPr>
          <a:xfrm>
            <a:off x="7620012" y="1222544"/>
            <a:ext cx="970200" cy="723630"/>
          </a:xfrm>
          <a:prstGeom prst="rect">
            <a:avLst/>
          </a:prstGeom>
        </p:spPr>
      </p:pic>
      <p:pic>
        <p:nvPicPr>
          <p:cNvPr id="38" name="Picture 37"/>
          <p:cNvPicPr>
            <a:picLocks noChangeAspect="1"/>
          </p:cNvPicPr>
          <p:nvPr/>
        </p:nvPicPr>
        <p:blipFill>
          <a:blip r:embed="rId26"/>
          <a:stretch>
            <a:fillRect/>
          </a:stretch>
        </p:blipFill>
        <p:spPr>
          <a:xfrm>
            <a:off x="7676170" y="3151174"/>
            <a:ext cx="868685" cy="868685"/>
          </a:xfrm>
          <a:prstGeom prst="rect">
            <a:avLst/>
          </a:prstGeom>
        </p:spPr>
      </p:pic>
      <p:pic>
        <p:nvPicPr>
          <p:cNvPr id="39" name="Picture 38"/>
          <p:cNvPicPr>
            <a:picLocks noChangeAspect="1"/>
          </p:cNvPicPr>
          <p:nvPr/>
        </p:nvPicPr>
        <p:blipFill>
          <a:blip r:embed="rId27"/>
          <a:stretch>
            <a:fillRect/>
          </a:stretch>
        </p:blipFill>
        <p:spPr>
          <a:xfrm>
            <a:off x="5675903" y="1561447"/>
            <a:ext cx="1345182" cy="284918"/>
          </a:xfrm>
          <a:prstGeom prst="rect">
            <a:avLst/>
          </a:prstGeom>
        </p:spPr>
      </p:pic>
      <p:pic>
        <p:nvPicPr>
          <p:cNvPr id="40" name="Picture 39"/>
          <p:cNvPicPr>
            <a:picLocks noChangeAspect="1"/>
          </p:cNvPicPr>
          <p:nvPr/>
        </p:nvPicPr>
        <p:blipFill>
          <a:blip r:embed="rId28"/>
          <a:stretch>
            <a:fillRect/>
          </a:stretch>
        </p:blipFill>
        <p:spPr>
          <a:xfrm>
            <a:off x="5478760" y="4144950"/>
            <a:ext cx="1739468" cy="351443"/>
          </a:xfrm>
          <a:prstGeom prst="rect">
            <a:avLst/>
          </a:prstGeom>
        </p:spPr>
      </p:pic>
      <p:pic>
        <p:nvPicPr>
          <p:cNvPr id="41" name="Picture 40"/>
          <p:cNvPicPr>
            <a:picLocks noChangeAspect="1"/>
          </p:cNvPicPr>
          <p:nvPr/>
        </p:nvPicPr>
        <p:blipFill>
          <a:blip r:embed="rId29"/>
          <a:stretch>
            <a:fillRect/>
          </a:stretch>
        </p:blipFill>
        <p:spPr>
          <a:xfrm>
            <a:off x="3703321" y="3150973"/>
            <a:ext cx="1120042" cy="381420"/>
          </a:xfrm>
          <a:prstGeom prst="rect">
            <a:avLst/>
          </a:prstGeom>
        </p:spPr>
      </p:pic>
      <p:sp>
        <p:nvSpPr>
          <p:cNvPr id="42" name="Title 1"/>
          <p:cNvSpPr>
            <a:spLocks noGrp="1"/>
          </p:cNvSpPr>
          <p:nvPr>
            <p:ph type="title"/>
          </p:nvPr>
        </p:nvSpPr>
        <p:spPr>
          <a:xfrm>
            <a:off x="389436" y="171450"/>
            <a:ext cx="8363938" cy="664797"/>
          </a:xfrm>
        </p:spPr>
        <p:txBody>
          <a:bodyPr/>
          <a:lstStyle/>
          <a:p>
            <a:r>
              <a:rPr lang="en-US" dirty="0" smtClean="0">
                <a:solidFill>
                  <a:srgbClr val="0064B1"/>
                </a:solidFill>
                <a:latin typeface="Garamond" panose="02020404030301010803" pitchFamily="18" charset="0"/>
              </a:rPr>
              <a:t>In the Press</a:t>
            </a:r>
            <a:endParaRPr lang="en-US" dirty="0">
              <a:solidFill>
                <a:srgbClr val="0064B1"/>
              </a:solidFill>
              <a:latin typeface="Garamond" panose="02020404030301010803" pitchFamily="18" charset="0"/>
            </a:endParaRPr>
          </a:p>
        </p:txBody>
      </p:sp>
      <p:sp>
        <p:nvSpPr>
          <p:cNvPr id="2" name="Slide Number Placeholder 1"/>
          <p:cNvSpPr>
            <a:spLocks noGrp="1"/>
          </p:cNvSpPr>
          <p:nvPr>
            <p:ph type="sldNum" sz="quarter" idx="4294967295"/>
          </p:nvPr>
        </p:nvSpPr>
        <p:spPr>
          <a:xfrm>
            <a:off x="0" y="4852293"/>
            <a:ext cx="2133600" cy="274637"/>
          </a:xfrm>
          <a:prstGeom prst="rect">
            <a:avLst/>
          </a:prstGeom>
        </p:spPr>
        <p:txBody>
          <a:bodyPr/>
          <a:lstStyle/>
          <a:p>
            <a:fld id="{30DB7900-D72E-4025-AF90-97BD6DF59E7D}" type="slidenum">
              <a:rPr lang="en-US" smtClean="0"/>
              <a:pPr/>
              <a:t>32</a:t>
            </a:fld>
            <a:endParaRPr lang="en-US" dirty="0"/>
          </a:p>
        </p:txBody>
      </p:sp>
    </p:spTree>
    <p:extLst>
      <p:ext uri="{BB962C8B-B14F-4D97-AF65-F5344CB8AC3E}">
        <p14:creationId xmlns:p14="http://schemas.microsoft.com/office/powerpoint/2010/main" val="3609793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120719" cy="443198"/>
          </a:xfrm>
        </p:spPr>
        <p:txBody>
          <a:bodyPr/>
          <a:lstStyle/>
          <a:p>
            <a:r>
              <a:rPr lang="en-US" sz="3200" dirty="0" err="1" smtClean="0"/>
              <a:t>Botminator</a:t>
            </a:r>
            <a:r>
              <a:rPr lang="en-US" sz="3200" dirty="0"/>
              <a:t>: Automated Detection of Fake-news Bots </a:t>
            </a:r>
          </a:p>
        </p:txBody>
      </p:sp>
      <p:sp>
        <p:nvSpPr>
          <p:cNvPr id="6" name="AutoShape 6" descr="Image result for Google resear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Image result for Google research"/>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2" name="Picture 3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85876" y="18225462"/>
            <a:ext cx="15781601" cy="7170669"/>
          </a:xfrm>
          <a:prstGeom prst="rect">
            <a:avLst/>
          </a:prstGeom>
        </p:spPr>
      </p:pic>
      <p:pic>
        <p:nvPicPr>
          <p:cNvPr id="33" name="Picture 3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441183" y="18041542"/>
            <a:ext cx="15781601" cy="7170669"/>
          </a:xfrm>
          <a:prstGeom prst="rect">
            <a:avLst/>
          </a:prstGeom>
        </p:spPr>
      </p:pic>
      <p:pic>
        <p:nvPicPr>
          <p:cNvPr id="36" name="Picture 3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593583" y="18193942"/>
            <a:ext cx="15781601" cy="7170669"/>
          </a:xfrm>
          <a:prstGeom prst="rect">
            <a:avLst/>
          </a:prstGeom>
        </p:spPr>
      </p:pic>
      <p:pic>
        <p:nvPicPr>
          <p:cNvPr id="37" name="Picture 3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745983" y="18346342"/>
            <a:ext cx="15781601" cy="7170669"/>
          </a:xfrm>
          <a:prstGeom prst="rect">
            <a:avLst/>
          </a:prstGeom>
        </p:spPr>
      </p:pic>
      <p:pic>
        <p:nvPicPr>
          <p:cNvPr id="38" name="Picture 3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898383" y="18498742"/>
            <a:ext cx="15781601" cy="7170669"/>
          </a:xfrm>
          <a:prstGeom prst="rect">
            <a:avLst/>
          </a:prstGeom>
        </p:spPr>
      </p:pic>
      <p:pic>
        <p:nvPicPr>
          <p:cNvPr id="40" name="Picture 18" descr="NSF.png">
            <a:hlinkClick r:id="rId4"/>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462703" y="37669206"/>
            <a:ext cx="2316568" cy="231656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8" descr="http://o6ych40o0am16zwr12vywxa1ccx.wpengine.netdna-cdn.com/files/2010/09/KnightLOGO.jp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943733" y="37936239"/>
            <a:ext cx="2226224" cy="1959543"/>
          </a:xfrm>
          <a:prstGeom prst="rect">
            <a:avLst/>
          </a:prstGeom>
          <a:noFill/>
          <a:extLst>
            <a:ext uri="{909E8E84-426E-40DD-AFC4-6F175D3DCCD1}">
              <a14:hiddenFill xmlns:a14="http://schemas.microsoft.com/office/drawing/2010/main">
                <a:solidFill>
                  <a:srgbClr val="FFFFFF"/>
                </a:solidFill>
              </a14:hiddenFill>
            </a:ext>
          </a:extLst>
        </p:spPr>
      </p:pic>
      <p:sp>
        <p:nvSpPr>
          <p:cNvPr id="18" name="Text Placeholder 2"/>
          <p:cNvSpPr>
            <a:spLocks noGrp="1"/>
          </p:cNvSpPr>
          <p:nvPr>
            <p:ph type="body" sz="quarter" idx="10"/>
          </p:nvPr>
        </p:nvSpPr>
        <p:spPr>
          <a:xfrm>
            <a:off x="389436" y="1086213"/>
            <a:ext cx="8363938" cy="2479140"/>
          </a:xfrm>
        </p:spPr>
        <p:txBody>
          <a:bodyPr/>
          <a:lstStyle/>
          <a:p>
            <a:pPr>
              <a:spcAft>
                <a:spcPts val="0"/>
              </a:spcAft>
            </a:pPr>
            <a:r>
              <a:rPr lang="en-US" sz="2400" dirty="0" smtClean="0">
                <a:solidFill>
                  <a:srgbClr val="F58026"/>
                </a:solidFill>
              </a:rPr>
              <a:t>Objective</a:t>
            </a:r>
          </a:p>
          <a:p>
            <a:pPr marL="342900" indent="-342900">
              <a:spcAft>
                <a:spcPts val="0"/>
              </a:spcAft>
              <a:buFont typeface="Courier New" charset="0"/>
              <a:buChar char="o"/>
            </a:pPr>
            <a:r>
              <a:rPr lang="en-US" sz="2400" dirty="0" smtClean="0">
                <a:solidFill>
                  <a:schemeClr val="tx1"/>
                </a:solidFill>
              </a:rPr>
              <a:t>discover </a:t>
            </a:r>
            <a:r>
              <a:rPr lang="en-US" sz="2400" dirty="0">
                <a:solidFill>
                  <a:schemeClr val="tx1"/>
                </a:solidFill>
              </a:rPr>
              <a:t>social bots that publish and spread fake </a:t>
            </a:r>
            <a:r>
              <a:rPr lang="en-US" sz="2400" dirty="0" smtClean="0">
                <a:solidFill>
                  <a:schemeClr val="tx1"/>
                </a:solidFill>
              </a:rPr>
              <a:t>news</a:t>
            </a:r>
          </a:p>
          <a:p>
            <a:pPr>
              <a:spcAft>
                <a:spcPts val="0"/>
              </a:spcAft>
            </a:pPr>
            <a:endParaRPr lang="en-US" sz="800" dirty="0" smtClean="0">
              <a:solidFill>
                <a:schemeClr val="tx1"/>
              </a:solidFill>
            </a:endParaRPr>
          </a:p>
          <a:p>
            <a:pPr>
              <a:spcAft>
                <a:spcPts val="0"/>
              </a:spcAft>
            </a:pPr>
            <a:r>
              <a:rPr lang="en-US" sz="2400" dirty="0" smtClean="0">
                <a:solidFill>
                  <a:srgbClr val="F58026"/>
                </a:solidFill>
              </a:rPr>
              <a:t>Recently funded by the Texas National Security Network</a:t>
            </a:r>
          </a:p>
          <a:p>
            <a:pPr>
              <a:spcAft>
                <a:spcPts val="0"/>
              </a:spcAft>
            </a:pPr>
            <a:endParaRPr lang="en-US" sz="800" dirty="0" smtClean="0">
              <a:solidFill>
                <a:srgbClr val="F58026"/>
              </a:solidFill>
            </a:endParaRPr>
          </a:p>
          <a:p>
            <a:pPr>
              <a:spcAft>
                <a:spcPts val="0"/>
              </a:spcAft>
            </a:pPr>
            <a:r>
              <a:rPr lang="en-US" sz="2400" dirty="0" smtClean="0">
                <a:solidFill>
                  <a:srgbClr val="F58026"/>
                </a:solidFill>
              </a:rPr>
              <a:t>Interdisciplinary Approach</a:t>
            </a:r>
          </a:p>
          <a:p>
            <a:pPr marL="457200" indent="-457200">
              <a:spcAft>
                <a:spcPts val="0"/>
              </a:spcAft>
              <a:buFont typeface="Courier New" charset="0"/>
              <a:buChar char="o"/>
            </a:pPr>
            <a:r>
              <a:rPr lang="en-US" sz="2000" dirty="0" smtClean="0">
                <a:solidFill>
                  <a:schemeClr val="tx1"/>
                </a:solidFill>
              </a:rPr>
              <a:t>Social network, graph, and text mining</a:t>
            </a:r>
          </a:p>
          <a:p>
            <a:pPr marL="457200" indent="-457200">
              <a:spcAft>
                <a:spcPts val="0"/>
              </a:spcAft>
              <a:buFont typeface="Courier New" charset="0"/>
              <a:buChar char="o"/>
            </a:pPr>
            <a:r>
              <a:rPr lang="en-US" sz="2000" dirty="0" smtClean="0">
                <a:solidFill>
                  <a:schemeClr val="tx1"/>
                </a:solidFill>
              </a:rPr>
              <a:t>Code analysis</a:t>
            </a:r>
          </a:p>
          <a:p>
            <a:pPr marL="457200" indent="-457200">
              <a:spcAft>
                <a:spcPts val="0"/>
              </a:spcAft>
              <a:buFont typeface="Courier New" charset="0"/>
              <a:buChar char="o"/>
            </a:pPr>
            <a:r>
              <a:rPr lang="en-US" sz="2000" dirty="0" smtClean="0">
                <a:solidFill>
                  <a:schemeClr val="tx1"/>
                </a:solidFill>
              </a:rPr>
              <a:t>News content and effect analysis</a:t>
            </a:r>
          </a:p>
          <a:p>
            <a:pPr>
              <a:spcAft>
                <a:spcPts val="0"/>
              </a:spcAft>
            </a:pPr>
            <a:endParaRPr lang="en-US" sz="700" dirty="0" smtClean="0">
              <a:solidFill>
                <a:srgbClr val="F58026"/>
              </a:solidFill>
            </a:endParaRPr>
          </a:p>
        </p:txBody>
      </p:sp>
      <p:sp>
        <p:nvSpPr>
          <p:cNvPr id="3" name="Slide Number Placeholder 2"/>
          <p:cNvSpPr>
            <a:spLocks noGrp="1"/>
          </p:cNvSpPr>
          <p:nvPr>
            <p:ph type="sldNum" sz="quarter" idx="4294967295"/>
          </p:nvPr>
        </p:nvSpPr>
        <p:spPr>
          <a:xfrm>
            <a:off x="0" y="4852293"/>
            <a:ext cx="2133600" cy="274637"/>
          </a:xfrm>
          <a:prstGeom prst="rect">
            <a:avLst/>
          </a:prstGeom>
        </p:spPr>
        <p:txBody>
          <a:bodyPr/>
          <a:lstStyle/>
          <a:p>
            <a:fld id="{30DB7900-D72E-4025-AF90-97BD6DF59E7D}" type="slidenum">
              <a:rPr lang="en-US" smtClean="0"/>
              <a:pPr/>
              <a:t>33</a:t>
            </a:fld>
            <a:endParaRPr lang="en-US" dirty="0"/>
          </a:p>
        </p:txBody>
      </p:sp>
    </p:spTree>
    <p:extLst>
      <p:ext uri="{BB962C8B-B14F-4D97-AF65-F5344CB8AC3E}">
        <p14:creationId xmlns:p14="http://schemas.microsoft.com/office/powerpoint/2010/main" val="6395630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9436" y="809469"/>
            <a:ext cx="8363938" cy="3730252"/>
          </a:xfrm>
        </p:spPr>
        <p:txBody>
          <a:bodyPr/>
          <a:lstStyle/>
          <a:p>
            <a:pPr marL="457200" lvl="1" indent="-457200">
              <a:buFont typeface="Courier New" panose="02070309020205020404" pitchFamily="49" charset="0"/>
              <a:buChar char="o"/>
              <a:tabLst/>
            </a:pPr>
            <a:r>
              <a:rPr lang="en-US" dirty="0" smtClean="0"/>
              <a:t>Fake-news floods social media (“filter </a:t>
            </a:r>
            <a:r>
              <a:rPr lang="en-US" dirty="0"/>
              <a:t>bubbles” and “echo </a:t>
            </a:r>
            <a:r>
              <a:rPr lang="en-US" dirty="0" smtClean="0"/>
              <a:t>chambers”).</a:t>
            </a:r>
          </a:p>
          <a:p>
            <a:pPr lvl="1"/>
            <a:r>
              <a:rPr lang="en-US" sz="2400" dirty="0" smtClean="0">
                <a:solidFill>
                  <a:schemeClr val="tx1"/>
                </a:solidFill>
              </a:rPr>
              <a:t>Facebook </a:t>
            </a:r>
            <a:r>
              <a:rPr lang="en-US" sz="2400" dirty="0" smtClean="0">
                <a:solidFill>
                  <a:schemeClr val="tx1"/>
                </a:solidFill>
              </a:rPr>
              <a:t>trending </a:t>
            </a:r>
            <a:r>
              <a:rPr lang="en-US" sz="2400" dirty="0" smtClean="0">
                <a:solidFill>
                  <a:schemeClr val="tx1"/>
                </a:solidFill>
              </a:rPr>
              <a:t>topic algorithms promoted fake-news.</a:t>
            </a:r>
          </a:p>
          <a:p>
            <a:pPr lvl="1"/>
            <a:r>
              <a:rPr lang="en-US" sz="2400" dirty="0"/>
              <a:t>A sample of 140,000 Twitter users in the battleground state of Michigan shared as many junk news items as professional news during the final ten days of the 2016 election. </a:t>
            </a:r>
            <a:r>
              <a:rPr lang="en-US" sz="2400" dirty="0" smtClean="0">
                <a:hlinkClick r:id="rId2"/>
              </a:rPr>
              <a:t>http</a:t>
            </a:r>
            <a:r>
              <a:rPr lang="en-US" sz="2400" dirty="0">
                <a:hlinkClick r:id="rId2"/>
              </a:rPr>
              <a:t>://politicalbots.org/?</a:t>
            </a:r>
            <a:r>
              <a:rPr lang="en-US" sz="2400" dirty="0" smtClean="0">
                <a:hlinkClick r:id="rId2"/>
              </a:rPr>
              <a:t>p=1064</a:t>
            </a:r>
            <a:endParaRPr lang="en-US" sz="2400" dirty="0"/>
          </a:p>
          <a:p>
            <a:pPr lvl="1"/>
            <a:r>
              <a:rPr lang="en-US" sz="2400" dirty="0" smtClean="0">
                <a:solidFill>
                  <a:schemeClr val="tx1"/>
                </a:solidFill>
              </a:rPr>
              <a:t>Russian </a:t>
            </a:r>
            <a:r>
              <a:rPr lang="en-US" sz="2400" dirty="0">
                <a:solidFill>
                  <a:schemeClr val="tx1"/>
                </a:solidFill>
              </a:rPr>
              <a:t>government interfered with the 2016 election. Fake-news websites and bots </a:t>
            </a:r>
            <a:r>
              <a:rPr lang="en-US" sz="2400" dirty="0" smtClean="0">
                <a:solidFill>
                  <a:schemeClr val="tx1"/>
                </a:solidFill>
              </a:rPr>
              <a:t>used.</a:t>
            </a:r>
          </a:p>
          <a:p>
            <a:pPr lvl="1"/>
            <a:r>
              <a:rPr lang="en-US" sz="2400" dirty="0" err="1" smtClean="0">
                <a:solidFill>
                  <a:schemeClr val="tx1"/>
                </a:solidFill>
              </a:rPr>
              <a:t>Pizzagate</a:t>
            </a:r>
            <a:r>
              <a:rPr lang="en-US" sz="2400" dirty="0">
                <a:solidFill>
                  <a:schemeClr val="tx1"/>
                </a:solidFill>
              </a:rPr>
              <a:t>: conspiracy theory led to shooting </a:t>
            </a:r>
            <a:endParaRPr lang="en-US" sz="2400" dirty="0"/>
          </a:p>
        </p:txBody>
      </p:sp>
      <p:sp>
        <p:nvSpPr>
          <p:cNvPr id="3" name="Title 2"/>
          <p:cNvSpPr>
            <a:spLocks noGrp="1"/>
          </p:cNvSpPr>
          <p:nvPr>
            <p:ph type="title"/>
          </p:nvPr>
        </p:nvSpPr>
        <p:spPr>
          <a:xfrm>
            <a:off x="389436" y="171450"/>
            <a:ext cx="8363938" cy="553998"/>
          </a:xfrm>
        </p:spPr>
        <p:txBody>
          <a:bodyPr/>
          <a:lstStyle/>
          <a:p>
            <a:r>
              <a:rPr lang="en-US" sz="4000" dirty="0"/>
              <a:t>National </a:t>
            </a:r>
            <a:r>
              <a:rPr lang="en-US" sz="4000" dirty="0" smtClean="0"/>
              <a:t>Security Threats</a:t>
            </a:r>
            <a:endParaRPr lang="en-US" sz="4000" dirty="0"/>
          </a:p>
        </p:txBody>
      </p:sp>
      <p:sp>
        <p:nvSpPr>
          <p:cNvPr id="5" name="Slide Number Placeholder 1"/>
          <p:cNvSpPr txBox="1">
            <a:spLocks/>
          </p:cNvSpPr>
          <p:nvPr/>
        </p:nvSpPr>
        <p:spPr>
          <a:xfrm>
            <a:off x="0" y="4852293"/>
            <a:ext cx="2133600" cy="274637"/>
          </a:xfrm>
          <a:prstGeom prst="rect">
            <a:avLst/>
          </a:prstGeom>
        </p:spPr>
        <p:txBody>
          <a:bodyPr/>
          <a:lst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r>
              <a:rPr lang="en-US" dirty="0"/>
              <a:t>4</a:t>
            </a:r>
          </a:p>
        </p:txBody>
      </p:sp>
    </p:spTree>
    <p:extLst>
      <p:ext uri="{BB962C8B-B14F-4D97-AF65-F5344CB8AC3E}">
        <p14:creationId xmlns:p14="http://schemas.microsoft.com/office/powerpoint/2010/main" val="11392985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9436" y="815507"/>
            <a:ext cx="8363938" cy="3447098"/>
          </a:xfrm>
        </p:spPr>
        <p:txBody>
          <a:bodyPr/>
          <a:lstStyle/>
          <a:p>
            <a:pPr lvl="1"/>
            <a:r>
              <a:rPr lang="en-US" dirty="0" smtClean="0">
                <a:latin typeface="Garamond" charset="0"/>
                <a:ea typeface="Garamond" charset="0"/>
                <a:cs typeface="Garamond" charset="0"/>
              </a:rPr>
              <a:t>100</a:t>
            </a:r>
            <a:r>
              <a:rPr lang="en-US" dirty="0">
                <a:latin typeface="Garamond" charset="0"/>
                <a:ea typeface="Garamond" charset="0"/>
                <a:cs typeface="Garamond" charset="0"/>
              </a:rPr>
              <a:t>+ active fact-checking sites in 2017 (</a:t>
            </a:r>
            <a:r>
              <a:rPr lang="en-US" dirty="0" err="1">
                <a:latin typeface="Garamond" charset="0"/>
                <a:ea typeface="Garamond" charset="0"/>
                <a:cs typeface="Garamond" charset="0"/>
              </a:rPr>
              <a:t>PolitiFact.com</a:t>
            </a:r>
            <a:r>
              <a:rPr lang="en-US" dirty="0">
                <a:latin typeface="Garamond" charset="0"/>
                <a:ea typeface="Garamond" charset="0"/>
                <a:cs typeface="Garamond" charset="0"/>
              </a:rPr>
              <a:t>, </a:t>
            </a:r>
            <a:r>
              <a:rPr lang="en-US" dirty="0" err="1">
                <a:latin typeface="Garamond" charset="0"/>
                <a:ea typeface="Garamond" charset="0"/>
                <a:cs typeface="Garamond" charset="0"/>
              </a:rPr>
              <a:t>FullFact.org</a:t>
            </a:r>
            <a:r>
              <a:rPr lang="en-US" dirty="0">
                <a:latin typeface="Garamond" charset="0"/>
                <a:ea typeface="Garamond" charset="0"/>
                <a:cs typeface="Garamond" charset="0"/>
              </a:rPr>
              <a:t>, CNN, Washington Post, New York Times, </a:t>
            </a:r>
            <a:r>
              <a:rPr lang="mr-IN" dirty="0" smtClean="0">
                <a:latin typeface="Garamond" charset="0"/>
                <a:ea typeface="Garamond" charset="0"/>
                <a:cs typeface="Garamond" charset="0"/>
              </a:rPr>
              <a:t>…</a:t>
            </a:r>
            <a:r>
              <a:rPr lang="en-US" dirty="0" smtClean="0">
                <a:latin typeface="Garamond" charset="0"/>
                <a:ea typeface="Garamond" charset="0"/>
                <a:cs typeface="Garamond" charset="0"/>
              </a:rPr>
              <a:t>)</a:t>
            </a:r>
          </a:p>
          <a:p>
            <a:pPr lvl="1"/>
            <a:endParaRPr lang="en-US" dirty="0" smtClean="0">
              <a:latin typeface="Garamond" charset="0"/>
              <a:ea typeface="Garamond" charset="0"/>
              <a:cs typeface="Garamond" charset="0"/>
            </a:endParaRPr>
          </a:p>
          <a:p>
            <a:pPr lvl="1"/>
            <a:r>
              <a:rPr lang="en-US" dirty="0" smtClean="0">
                <a:latin typeface="Garamond" charset="0"/>
                <a:ea typeface="Garamond" charset="0"/>
                <a:cs typeface="Garamond" charset="0"/>
              </a:rPr>
              <a:t>Google and Bing include fact-checks in search results.</a:t>
            </a:r>
          </a:p>
          <a:p>
            <a:pPr lvl="1"/>
            <a:endParaRPr lang="en-US" dirty="0" smtClean="0">
              <a:latin typeface="Garamond" charset="0"/>
              <a:ea typeface="Garamond" charset="0"/>
              <a:cs typeface="Garamond" charset="0"/>
            </a:endParaRPr>
          </a:p>
          <a:p>
            <a:pPr lvl="1"/>
            <a:r>
              <a:rPr lang="en-US" dirty="0" smtClean="0">
                <a:latin typeface="Garamond" charset="0"/>
                <a:ea typeface="Garamond" charset="0"/>
                <a:cs typeface="Garamond" charset="0"/>
              </a:rPr>
              <a:t>Facebook lets users report false items</a:t>
            </a:r>
            <a:r>
              <a:rPr lang="en-US" dirty="0">
                <a:latin typeface="Garamond" charset="0"/>
                <a:ea typeface="Garamond" charset="0"/>
                <a:cs typeface="Garamond" charset="0"/>
              </a:rPr>
              <a:t> </a:t>
            </a:r>
            <a:r>
              <a:rPr lang="en-US" dirty="0" smtClean="0">
                <a:latin typeface="Garamond" charset="0"/>
                <a:ea typeface="Garamond" charset="0"/>
                <a:cs typeface="Garamond" charset="0"/>
              </a:rPr>
              <a:t>and flags items disputed by fact-checkers.</a:t>
            </a:r>
          </a:p>
        </p:txBody>
      </p:sp>
      <p:sp>
        <p:nvSpPr>
          <p:cNvPr id="3" name="Title 2"/>
          <p:cNvSpPr>
            <a:spLocks noGrp="1"/>
          </p:cNvSpPr>
          <p:nvPr>
            <p:ph type="title"/>
          </p:nvPr>
        </p:nvSpPr>
        <p:spPr>
          <a:xfrm>
            <a:off x="389436" y="171450"/>
            <a:ext cx="8363938" cy="553998"/>
          </a:xfrm>
        </p:spPr>
        <p:txBody>
          <a:bodyPr/>
          <a:lstStyle/>
          <a:p>
            <a:r>
              <a:rPr lang="en-US" sz="4000" dirty="0" smtClean="0"/>
              <a:t>Combating Falsehoods</a:t>
            </a:r>
            <a:endParaRPr lang="en-US" sz="4000" dirty="0"/>
          </a:p>
        </p:txBody>
      </p:sp>
      <p:sp>
        <p:nvSpPr>
          <p:cNvPr id="5" name="Slide Number Placeholder 1"/>
          <p:cNvSpPr txBox="1">
            <a:spLocks/>
          </p:cNvSpPr>
          <p:nvPr/>
        </p:nvSpPr>
        <p:spPr>
          <a:xfrm>
            <a:off x="0" y="4852293"/>
            <a:ext cx="2133600" cy="274637"/>
          </a:xfrm>
          <a:prstGeom prst="rect">
            <a:avLst/>
          </a:prstGeom>
        </p:spPr>
        <p:txBody>
          <a:bodyPr/>
          <a:lst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r>
              <a:rPr lang="en-US" dirty="0"/>
              <a:t>5</a:t>
            </a:r>
          </a:p>
        </p:txBody>
      </p:sp>
    </p:spTree>
    <p:extLst>
      <p:ext uri="{BB962C8B-B14F-4D97-AF65-F5344CB8AC3E}">
        <p14:creationId xmlns:p14="http://schemas.microsoft.com/office/powerpoint/2010/main" val="12259113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smtClean="0"/>
              <a:t>Fact-checking </a:t>
            </a:r>
            <a:r>
              <a:rPr lang="en-US" dirty="0"/>
              <a:t>is </a:t>
            </a:r>
            <a:r>
              <a:rPr lang="en-US" dirty="0" smtClean="0"/>
              <a:t>Hard</a:t>
            </a:r>
            <a:endParaRPr lang="en-US" dirty="0">
              <a:solidFill>
                <a:srgbClr val="0064B1"/>
              </a:solidFill>
              <a:latin typeface="Garamond" panose="02020404030301010803" pitchFamily="18" charset="0"/>
            </a:endParaRPr>
          </a:p>
        </p:txBody>
      </p:sp>
      <p:sp>
        <p:nvSpPr>
          <p:cNvPr id="5" name="Rectangle 4"/>
          <p:cNvSpPr/>
          <p:nvPr/>
        </p:nvSpPr>
        <p:spPr>
          <a:xfrm>
            <a:off x="476251" y="827069"/>
            <a:ext cx="8086724" cy="830997"/>
          </a:xfrm>
          <a:prstGeom prst="rect">
            <a:avLst/>
          </a:prstGeom>
        </p:spPr>
        <p:txBody>
          <a:bodyPr wrap="square">
            <a:spAutoFit/>
          </a:bodyPr>
          <a:lstStyle/>
          <a:p>
            <a:r>
              <a:rPr lang="en-US" sz="2400" dirty="0" smtClean="0">
                <a:latin typeface="Garamond" panose="02020404030301010803" pitchFamily="18" charset="0"/>
              </a:rPr>
              <a:t>“… our </a:t>
            </a:r>
            <a:r>
              <a:rPr lang="en-US" sz="2400" dirty="0">
                <a:latin typeface="Garamond" panose="02020404030301010803" pitchFamily="18" charset="0"/>
              </a:rPr>
              <a:t>Navy is smaller than it's been since </a:t>
            </a:r>
            <a:r>
              <a:rPr lang="en-US" sz="2400" dirty="0" smtClean="0">
                <a:latin typeface="Garamond" panose="02020404030301010803" pitchFamily="18" charset="0"/>
              </a:rPr>
              <a:t>1917", said </a:t>
            </a:r>
            <a:r>
              <a:rPr lang="en-US" sz="2400" dirty="0">
                <a:latin typeface="Garamond" panose="02020404030301010803" pitchFamily="18" charset="0"/>
              </a:rPr>
              <a:t>Republican candidate Mitt Romney </a:t>
            </a:r>
            <a:r>
              <a:rPr lang="en-US" sz="2400" dirty="0" smtClean="0">
                <a:latin typeface="Garamond" panose="02020404030301010803" pitchFamily="18" charset="0"/>
              </a:rPr>
              <a:t>in </a:t>
            </a:r>
            <a:r>
              <a:rPr lang="en-US" sz="2400" dirty="0">
                <a:latin typeface="Garamond" panose="02020404030301010803" pitchFamily="18" charset="0"/>
              </a:rPr>
              <a:t>third presidential debate in 2012.</a:t>
            </a:r>
          </a:p>
        </p:txBody>
      </p:sp>
      <p:pic>
        <p:nvPicPr>
          <p:cNvPr id="6" name="Picture 2" descr="Former Massachusetts Governor and 2012 Republican Presidential nominee Mitt Romney."/>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6251" y="1980042"/>
            <a:ext cx="1565821" cy="199998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41768" y="4585746"/>
            <a:ext cx="4572000" cy="430887"/>
          </a:xfrm>
          <a:prstGeom prst="rect">
            <a:avLst/>
          </a:prstGeom>
        </p:spPr>
        <p:txBody>
          <a:bodyPr>
            <a:spAutoFit/>
          </a:bodyPr>
          <a:lstStyle/>
          <a:p>
            <a:r>
              <a:rPr lang="en-US" sz="1100" dirty="0">
                <a:latin typeface="Garamond" panose="02020404030301010803" pitchFamily="18" charset="0"/>
              </a:rPr>
              <a:t>http://</a:t>
            </a:r>
            <a:r>
              <a:rPr lang="en-US" sz="1100" dirty="0" smtClean="0">
                <a:latin typeface="Garamond" panose="02020404030301010803" pitchFamily="18" charset="0"/>
              </a:rPr>
              <a:t>en.wikipedia.org/wiki/Mitt_Romney</a:t>
            </a:r>
          </a:p>
          <a:p>
            <a:r>
              <a:rPr lang="en-US" sz="1100" dirty="0">
                <a:latin typeface="Garamond" panose="02020404030301010803" pitchFamily="18" charset="0"/>
              </a:rPr>
              <a:t>http://s3.amazonaws.com/thf_media/2010/pdf/Military_chartbook.pdf</a:t>
            </a:r>
          </a:p>
        </p:txBody>
      </p:sp>
      <p:pic>
        <p:nvPicPr>
          <p:cNvPr id="10"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111863" y="1622876"/>
            <a:ext cx="5384437" cy="3178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4294967295"/>
          </p:nvPr>
        </p:nvSpPr>
        <p:spPr>
          <a:xfrm>
            <a:off x="0" y="4852293"/>
            <a:ext cx="2133600" cy="274637"/>
          </a:xfrm>
          <a:prstGeom prst="rect">
            <a:avLst/>
          </a:prstGeom>
        </p:spPr>
        <p:txBody>
          <a:bodyPr/>
          <a:lstStyle/>
          <a:p>
            <a:fld id="{30DB7900-D72E-4025-AF90-97BD6DF59E7D}" type="slidenum">
              <a:rPr lang="en-US" smtClean="0"/>
              <a:pPr/>
              <a:t>6</a:t>
            </a:fld>
            <a:endParaRPr lang="en-US" dirty="0"/>
          </a:p>
        </p:txBody>
      </p:sp>
    </p:spTree>
    <p:extLst>
      <p:ext uri="{BB962C8B-B14F-4D97-AF65-F5344CB8AC3E}">
        <p14:creationId xmlns:p14="http://schemas.microsoft.com/office/powerpoint/2010/main" val="9337652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smtClean="0"/>
              <a:t>Fact-checking </a:t>
            </a:r>
            <a:r>
              <a:rPr lang="en-US" dirty="0"/>
              <a:t>is </a:t>
            </a:r>
            <a:r>
              <a:rPr lang="en-US" dirty="0" smtClean="0"/>
              <a:t>Hard</a:t>
            </a:r>
            <a:endParaRPr lang="en-US" dirty="0">
              <a:solidFill>
                <a:srgbClr val="0064B1"/>
              </a:solidFill>
              <a:latin typeface="Garamond" panose="02020404030301010803" pitchFamily="18" charset="0"/>
            </a:endParaRPr>
          </a:p>
        </p:txBody>
      </p:sp>
      <p:sp>
        <p:nvSpPr>
          <p:cNvPr id="5" name="Rectangle 4"/>
          <p:cNvSpPr/>
          <p:nvPr/>
        </p:nvSpPr>
        <p:spPr>
          <a:xfrm>
            <a:off x="476251" y="827069"/>
            <a:ext cx="8086724" cy="830997"/>
          </a:xfrm>
          <a:prstGeom prst="rect">
            <a:avLst/>
          </a:prstGeom>
        </p:spPr>
        <p:txBody>
          <a:bodyPr wrap="square">
            <a:spAutoFit/>
          </a:bodyPr>
          <a:lstStyle/>
          <a:p>
            <a:r>
              <a:rPr lang="en-US" sz="2400" dirty="0" smtClean="0">
                <a:latin typeface="Garamond" panose="02020404030301010803" pitchFamily="18" charset="0"/>
              </a:rPr>
              <a:t>“… our </a:t>
            </a:r>
            <a:r>
              <a:rPr lang="en-US" sz="2400" dirty="0">
                <a:latin typeface="Garamond" panose="02020404030301010803" pitchFamily="18" charset="0"/>
              </a:rPr>
              <a:t>Navy is smaller than it's been since </a:t>
            </a:r>
            <a:r>
              <a:rPr lang="en-US" sz="2400" dirty="0" smtClean="0">
                <a:latin typeface="Garamond" panose="02020404030301010803" pitchFamily="18" charset="0"/>
              </a:rPr>
              <a:t>1917", said </a:t>
            </a:r>
            <a:r>
              <a:rPr lang="en-US" sz="2400" dirty="0">
                <a:latin typeface="Garamond" panose="02020404030301010803" pitchFamily="18" charset="0"/>
              </a:rPr>
              <a:t>Republican candidate Mitt Romney </a:t>
            </a:r>
            <a:r>
              <a:rPr lang="en-US" sz="2400" dirty="0" smtClean="0">
                <a:latin typeface="Garamond" panose="02020404030301010803" pitchFamily="18" charset="0"/>
              </a:rPr>
              <a:t>in </a:t>
            </a:r>
            <a:r>
              <a:rPr lang="en-US" sz="2400" dirty="0">
                <a:latin typeface="Garamond" panose="02020404030301010803" pitchFamily="18" charset="0"/>
              </a:rPr>
              <a:t>third presidential debate in 2012.</a:t>
            </a:r>
          </a:p>
        </p:txBody>
      </p:sp>
      <p:pic>
        <p:nvPicPr>
          <p:cNvPr id="6" name="Picture 2" descr="Former Massachusetts Governor and 2012 Republican Presidential nominee Mitt Romney."/>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6251" y="1980042"/>
            <a:ext cx="1565821" cy="199998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41768" y="4467136"/>
            <a:ext cx="4572000" cy="600164"/>
          </a:xfrm>
          <a:prstGeom prst="rect">
            <a:avLst/>
          </a:prstGeom>
        </p:spPr>
        <p:txBody>
          <a:bodyPr>
            <a:spAutoFit/>
          </a:bodyPr>
          <a:lstStyle/>
          <a:p>
            <a:r>
              <a:rPr lang="en-US" sz="1100" dirty="0">
                <a:latin typeface="Garamond" panose="02020404030301010803" pitchFamily="18" charset="0"/>
              </a:rPr>
              <a:t>http://</a:t>
            </a:r>
            <a:r>
              <a:rPr lang="en-US" sz="1100" dirty="0" smtClean="0">
                <a:latin typeface="Garamond" panose="02020404030301010803" pitchFamily="18" charset="0"/>
              </a:rPr>
              <a:t>en.wikipedia.org/wiki/Mitt_Romney</a:t>
            </a:r>
          </a:p>
          <a:p>
            <a:r>
              <a:rPr lang="en-US" sz="1100" dirty="0">
                <a:latin typeface="Garamond" panose="02020404030301010803" pitchFamily="18" charset="0"/>
              </a:rPr>
              <a:t>http://</a:t>
            </a:r>
            <a:r>
              <a:rPr lang="en-US" sz="1100" dirty="0" smtClean="0">
                <a:latin typeface="Garamond" panose="02020404030301010803" pitchFamily="18" charset="0"/>
              </a:rPr>
              <a:t>s3.amazonaws.com/thf_media/2010/pdf/Military_chartbook.pdf</a:t>
            </a:r>
          </a:p>
          <a:p>
            <a:r>
              <a:rPr lang="en-US" sz="1100" dirty="0">
                <a:latin typeface="Garamond" panose="02020404030301010803" pitchFamily="18" charset="0"/>
              </a:rPr>
              <a:t>http://en.wikipedia.org/wiki/United_States_Navy</a:t>
            </a:r>
          </a:p>
        </p:txBody>
      </p:sp>
      <p:pic>
        <p:nvPicPr>
          <p:cNvPr id="8"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713768" y="1658066"/>
            <a:ext cx="1985784" cy="1172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4" descr="http://upload.wikimedia.org/wikipedia/commons/thumb/f/ff/USSConstellationVsInsurgente.jpg/220px-USSConstellationVsInsurgente.jp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051175" y="2980032"/>
            <a:ext cx="2095500" cy="165735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upload.wikimedia.org/wikipedia/commons/thumb/6/6b/USS_America_%28LHA-6%29_off_Pascagoula_in_2013.JPG/220px-USS_America_%28LHA-6%29_off_Pascagoula_in_2013.JP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505397" y="3031669"/>
            <a:ext cx="2419567" cy="16057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621572" y="3526749"/>
            <a:ext cx="431208" cy="615553"/>
          </a:xfrm>
          <a:prstGeom prst="rect">
            <a:avLst/>
          </a:prstGeom>
          <a:noFill/>
        </p:spPr>
        <p:txBody>
          <a:bodyPr wrap="none" lIns="0" tIns="0" rIns="0" bIns="0" rtlCol="0">
            <a:spAutoFit/>
          </a:bodyPr>
          <a:lstStyle/>
          <a:p>
            <a:r>
              <a:rPr lang="en-US" sz="4000" dirty="0" smtClean="0">
                <a:solidFill>
                  <a:schemeClr val="accent5">
                    <a:lumMod val="75000"/>
                  </a:schemeClr>
                </a:solidFill>
                <a:latin typeface="Segoe UI Light" pitchFamily="34" charset="0"/>
              </a:rPr>
              <a:t>vs</a:t>
            </a:r>
          </a:p>
        </p:txBody>
      </p:sp>
      <p:sp>
        <p:nvSpPr>
          <p:cNvPr id="9" name="Slide Number Placeholder 8"/>
          <p:cNvSpPr>
            <a:spLocks noGrp="1"/>
          </p:cNvSpPr>
          <p:nvPr>
            <p:ph type="sldNum" sz="quarter" idx="4294967295"/>
          </p:nvPr>
        </p:nvSpPr>
        <p:spPr>
          <a:xfrm>
            <a:off x="0" y="4852293"/>
            <a:ext cx="2133600" cy="274637"/>
          </a:xfrm>
          <a:prstGeom prst="rect">
            <a:avLst/>
          </a:prstGeom>
        </p:spPr>
        <p:txBody>
          <a:bodyPr/>
          <a:lstStyle/>
          <a:p>
            <a:fld id="{30DB7900-D72E-4025-AF90-97BD6DF59E7D}" type="slidenum">
              <a:rPr lang="en-US" smtClean="0"/>
              <a:pPr/>
              <a:t>7</a:t>
            </a:fld>
            <a:endParaRPr lang="en-US" dirty="0"/>
          </a:p>
        </p:txBody>
      </p:sp>
    </p:spTree>
    <p:extLst>
      <p:ext uri="{BB962C8B-B14F-4D97-AF65-F5344CB8AC3E}">
        <p14:creationId xmlns:p14="http://schemas.microsoft.com/office/powerpoint/2010/main" val="6177013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387798"/>
          </a:xfrm>
        </p:spPr>
        <p:txBody>
          <a:bodyPr/>
          <a:lstStyle/>
          <a:p>
            <a:r>
              <a:rPr lang="en-US" sz="2800" dirty="0" smtClean="0">
                <a:solidFill>
                  <a:srgbClr val="0064B1"/>
                </a:solidFill>
              </a:rPr>
              <a:t>Demanding Task vs. Lack of Automated Tools</a:t>
            </a:r>
            <a:endParaRPr lang="en-US" sz="2800" dirty="0">
              <a:solidFill>
                <a:srgbClr val="0064B1"/>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514601" y="892347"/>
            <a:ext cx="4552950" cy="4075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rot="19665585">
            <a:off x="4942635" y="2415587"/>
            <a:ext cx="3012043" cy="1769715"/>
          </a:xfrm>
          <a:prstGeom prst="rect">
            <a:avLst/>
          </a:prstGeom>
          <a:noFill/>
        </p:spPr>
        <p:txBody>
          <a:bodyPr wrap="none" lIns="0" tIns="0" rIns="0" bIns="0" rtlCol="0">
            <a:spAutoFit/>
          </a:bodyPr>
          <a:lstStyle/>
          <a:p>
            <a:r>
              <a:rPr lang="en-US" sz="11500" smtClean="0">
                <a:solidFill>
                  <a:srgbClr val="FF0000"/>
                </a:solidFill>
                <a:latin typeface="Garamond" charset="0"/>
                <a:ea typeface="Garamond" charset="0"/>
                <a:cs typeface="Garamond" charset="0"/>
              </a:rPr>
              <a:t>satire</a:t>
            </a:r>
            <a:endParaRPr lang="en-US" sz="11500" dirty="0" smtClean="0">
              <a:solidFill>
                <a:srgbClr val="FF0000"/>
              </a:solidFill>
              <a:latin typeface="Garamond" charset="0"/>
              <a:ea typeface="Garamond" charset="0"/>
              <a:cs typeface="Garamond" charset="0"/>
            </a:endParaRPr>
          </a:p>
        </p:txBody>
      </p:sp>
      <p:sp>
        <p:nvSpPr>
          <p:cNvPr id="5" name="Slide Number Placeholder 4"/>
          <p:cNvSpPr>
            <a:spLocks noGrp="1"/>
          </p:cNvSpPr>
          <p:nvPr>
            <p:ph type="sldNum" sz="quarter" idx="4294967295"/>
          </p:nvPr>
        </p:nvSpPr>
        <p:spPr>
          <a:xfrm>
            <a:off x="0" y="4852293"/>
            <a:ext cx="2133600" cy="274637"/>
          </a:xfrm>
          <a:prstGeom prst="rect">
            <a:avLst/>
          </a:prstGeom>
        </p:spPr>
        <p:txBody>
          <a:bodyPr/>
          <a:lstStyle/>
          <a:p>
            <a:fld id="{30DB7900-D72E-4025-AF90-97BD6DF59E7D}" type="slidenum">
              <a:rPr lang="en-US" smtClean="0"/>
              <a:pPr/>
              <a:t>8</a:t>
            </a:fld>
            <a:endParaRPr lang="en-US" dirty="0"/>
          </a:p>
        </p:txBody>
      </p:sp>
    </p:spTree>
    <p:extLst>
      <p:ext uri="{BB962C8B-B14F-4D97-AF65-F5344CB8AC3E}">
        <p14:creationId xmlns:p14="http://schemas.microsoft.com/office/powerpoint/2010/main" val="8402744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4673" y="342900"/>
            <a:ext cx="8423524" cy="503536"/>
          </a:xfrm>
        </p:spPr>
        <p:txBody>
          <a:bodyPr/>
          <a:lstStyle/>
          <a:p>
            <a:r>
              <a:rPr lang="en-US" sz="3600" dirty="0" smtClean="0">
                <a:solidFill>
                  <a:srgbClr val="0064B1"/>
                </a:solidFill>
                <a:latin typeface="Garamond" panose="02020404030301010803" pitchFamily="18" charset="0"/>
              </a:rPr>
              <a:t>The Holy </a:t>
            </a:r>
            <a:r>
              <a:rPr lang="en-US" sz="3600" dirty="0">
                <a:solidFill>
                  <a:srgbClr val="0064B1"/>
                </a:solidFill>
                <a:latin typeface="Garamond" panose="02020404030301010803" pitchFamily="18" charset="0"/>
              </a:rPr>
              <a:t>Grail: Automated, L</a:t>
            </a:r>
            <a:r>
              <a:rPr lang="en-US" sz="3600" dirty="0" smtClean="0">
                <a:solidFill>
                  <a:srgbClr val="0064B1"/>
                </a:solidFill>
                <a:latin typeface="Garamond" panose="02020404030301010803" pitchFamily="18" charset="0"/>
              </a:rPr>
              <a:t>ive Fact-Checking</a:t>
            </a:r>
            <a:endParaRPr lang="en-US" sz="3600" dirty="0">
              <a:solidFill>
                <a:srgbClr val="0064B1"/>
              </a:solidFill>
              <a:latin typeface="Garamond" panose="02020404030301010803" pitchFamily="18" charset="0"/>
            </a:endParaRPr>
          </a:p>
        </p:txBody>
      </p:sp>
      <p:pic>
        <p:nvPicPr>
          <p:cNvPr id="1026" name="Picture 2" descr="http://i.ebayimg.com/00/s/NTY4WDY0MA==/z/bLYAAOSwRLZUKwMg/$_35.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15961" y="1123951"/>
            <a:ext cx="3618425" cy="320833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1"/>
          <p:cNvSpPr txBox="1">
            <a:spLocks/>
          </p:cNvSpPr>
          <p:nvPr/>
        </p:nvSpPr>
        <p:spPr>
          <a:xfrm>
            <a:off x="0" y="4852293"/>
            <a:ext cx="2133600" cy="274637"/>
          </a:xfrm>
          <a:prstGeom prst="rect">
            <a:avLst/>
          </a:prstGeom>
        </p:spPr>
        <p:txBody>
          <a:bodyPr/>
          <a:lst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r>
              <a:rPr lang="en-US" dirty="0"/>
              <a:t>9</a:t>
            </a:r>
          </a:p>
        </p:txBody>
      </p:sp>
    </p:spTree>
    <p:extLst>
      <p:ext uri="{BB962C8B-B14F-4D97-AF65-F5344CB8AC3E}">
        <p14:creationId xmlns:p14="http://schemas.microsoft.com/office/powerpoint/2010/main" val="2681340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Data Analytics for Computational Journalism">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A07DA61BCD4B7547AE8D10765BD0CE8E" ma:contentTypeVersion="0" ma:contentTypeDescription="Create a new document." ma:contentTypeScope="" ma:versionID="55b87418d99f100b3d29bdf3b873baf7">
  <xsd:schema xmlns:xsd="http://www.w3.org/2001/XMLSchema" xmlns:xs="http://www.w3.org/2001/XMLSchema" xmlns:p="http://schemas.microsoft.com/office/2006/metadata/properties" xmlns:ns2="efcf9526-8f58-4668-98d8-2ea05232c146" targetNamespace="http://schemas.microsoft.com/office/2006/metadata/properties" ma:root="true" ma:fieldsID="e60aa810e7516a17d986a3607e10a8a5" ns2:_="">
    <xsd:import namespace="efcf9526-8f58-4668-98d8-2ea05232c146"/>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fcf9526-8f58-4668-98d8-2ea05232c146"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dlc_DocId xmlns="efcf9526-8f58-4668-98d8-2ea05232c146">F7FTNZDPCCWN-1787-27</_dlc_DocId>
    <_dlc_DocIdUrl xmlns="efcf9526-8f58-4668-98d8-2ea05232c146">
      <Url>http://edweb/retail/edretail/TeamSites/Corp/WWRS/Workstreams/VM/_layouts/DocIdRedir.aspx?ID=F7FTNZDPCCWN-1787-27</Url>
      <Description>F7FTNZDPCCWN-1787-27</Description>
    </_dlc_DocIdUrl>
  </documentManagement>
</p:properties>
</file>

<file path=customXml/itemProps1.xml><?xml version="1.0" encoding="utf-8"?>
<ds:datastoreItem xmlns:ds="http://schemas.openxmlformats.org/officeDocument/2006/customXml" ds:itemID="{91ECADBA-ED53-4B09-9B9E-9372BF1CBDCF}">
  <ds:schemaRefs>
    <ds:schemaRef ds:uri="http://schemas.microsoft.com/sharepoint/events"/>
  </ds:schemaRefs>
</ds:datastoreItem>
</file>

<file path=customXml/itemProps2.xml><?xml version="1.0" encoding="utf-8"?>
<ds:datastoreItem xmlns:ds="http://schemas.openxmlformats.org/officeDocument/2006/customXml" ds:itemID="{5E40AFE3-F9F3-497F-A4C5-ED17B81B07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fcf9526-8f58-4668-98d8-2ea05232c1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4.xml><?xml version="1.0" encoding="utf-8"?>
<ds:datastoreItem xmlns:ds="http://schemas.openxmlformats.org/officeDocument/2006/customXml" ds:itemID="{F990F116-B58F-4255-B05B-DA3808E0E5C6}">
  <ds:schemaRefs>
    <ds:schemaRef ds:uri="http://purl.org/dc/dcmitype/"/>
    <ds:schemaRef ds:uri="http://purl.org/dc/terms/"/>
    <ds:schemaRef ds:uri="http://schemas.microsoft.com/office/2006/metadata/properties"/>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efcf9526-8f58-4668-98d8-2ea05232c146"/>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Data Analytics for Computational Journalism</Template>
  <TotalTime>12507</TotalTime>
  <Words>1020</Words>
  <Application>Microsoft Macintosh PowerPoint</Application>
  <PresentationFormat>On-screen Show (16:9)</PresentationFormat>
  <Paragraphs>283</Paragraphs>
  <Slides>33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Courier New</vt:lpstr>
      <vt:lpstr>Garamond</vt:lpstr>
      <vt:lpstr>Segoe UI</vt:lpstr>
      <vt:lpstr>Segoe UI Light</vt:lpstr>
      <vt:lpstr>Arial</vt:lpstr>
      <vt:lpstr>Data Analytics for Computational Journalism</vt:lpstr>
      <vt:lpstr>PowerPoint Presentation</vt:lpstr>
      <vt:lpstr>Innovative Database and Information Systems Research Laboratory</vt:lpstr>
      <vt:lpstr>Politicians Make False and Misleading Claims </vt:lpstr>
      <vt:lpstr>National Security Threats</vt:lpstr>
      <vt:lpstr>Combating Falsehoods</vt:lpstr>
      <vt:lpstr>Fact-checking is Hard</vt:lpstr>
      <vt:lpstr>Fact-checking is Hard</vt:lpstr>
      <vt:lpstr>Demanding Task vs. Lack of Automated Tools</vt:lpstr>
      <vt:lpstr>PowerPoint Presentation</vt:lpstr>
      <vt:lpstr>ClaimBuster: The First-ever End-to-end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Dataset: Presidential Debate Transcripts</vt:lpstr>
      <vt:lpstr>Classification and Ranking by Check-worthiness</vt:lpstr>
      <vt:lpstr>Feature Extraction</vt:lpstr>
      <vt:lpstr>Feature Importance</vt:lpstr>
      <vt:lpstr>Classification Accuracy</vt:lpstr>
      <vt:lpstr>Our Own CrowdFlower</vt:lpstr>
      <vt:lpstr>Coder Quality</vt:lpstr>
      <vt:lpstr>Ground Truth Collection</vt:lpstr>
      <vt:lpstr>Examples of Challenging Cases </vt:lpstr>
      <vt:lpstr>Case Study: 2016 U.S. Presidential Election Debates</vt:lpstr>
      <vt:lpstr>ClaimBuster: The First-ever End-to-end System</vt:lpstr>
      <vt:lpstr>Ongoing Development</vt:lpstr>
      <vt:lpstr>Collaborators</vt:lpstr>
      <vt:lpstr>Funding Sponsors</vt:lpstr>
      <vt:lpstr>In the Press</vt:lpstr>
      <vt:lpstr>Botminator: Automated Detection of Fake-news Bots </vt:lpstr>
    </vt:vector>
  </TitlesOfParts>
  <Manager>&lt;Content Manager Name Here&gt;</Manager>
  <Company>The University of Texas at Arlington</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Chengkai Li</dc:creator>
  <cp:keywords>&lt;Any Related Keywords&gt;</cp:keywords>
  <dc:description>Template: Saku Uchikawa, Microsoft Corporation
Formatting:
Event Date: 
Event Location: 
Audience Type: Internal</dc:description>
  <cp:lastModifiedBy>Microsoft Office User</cp:lastModifiedBy>
  <cp:revision>713</cp:revision>
  <cp:lastPrinted>2017-09-08T10:18:07Z</cp:lastPrinted>
  <dcterms:created xsi:type="dcterms:W3CDTF">2013-05-03T04:52:11Z</dcterms:created>
  <dcterms:modified xsi:type="dcterms:W3CDTF">2017-10-26T15:21:03Z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0x010100A07DA61BCD4B7547AE8D10765BD0CE8E</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_dlc_DocIdItemGuid">
    <vt:lpwstr>d884eee4-06e6-490a-983b-432b80396b86</vt:lpwstr>
  </property>
</Properties>
</file>